
<file path=[Content_Types].xml><?xml version="1.0" encoding="utf-8"?>
<Types xmlns="http://schemas.openxmlformats.org/package/2006/content-types">
  <Default Extension="png" ContentType="image/png"/>
  <Default Extension="bin" ContentType="application/vnd.ms-office.activeX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activeX/activeX1.xml" ContentType="application/vnd.ms-office.activeX+xml"/>
  <Override PartName="/ppt/activeX/activeX2.xml" ContentType="application/vnd.ms-office.activeX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70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activeX/_rels/activeX1.xml.rels><?xml version="1.0" encoding="UTF-8" standalone="yes"?>
<Relationships xmlns="http://schemas.openxmlformats.org/package/2006/relationships"><Relationship Id="rId1" Type="http://schemas.microsoft.com/office/2006/relationships/activeXControlBinary" Target="activeX1.bin"/></Relationships>
</file>

<file path=ppt/activeX/_rels/activeX2.xml.rels><?xml version="1.0" encoding="UTF-8" standalone="yes"?>
<Relationships xmlns="http://schemas.openxmlformats.org/package/2006/relationships"><Relationship Id="rId1" Type="http://schemas.microsoft.com/office/2006/relationships/activeXControlBinary" Target="activeX2.bin"/></Relationships>
</file>

<file path=ppt/activeX/activeX1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activeX/activeX2.xml><?xml version="1.0" encoding="utf-8"?>
<ax:ocx xmlns:ax="http://schemas.microsoft.com/office/2006/activeX" xmlns:r="http://schemas.openxmlformats.org/officeDocument/2006/relationships" ax:classid="{D27CDB6E-AE6D-11CF-96B8-444553540000}" ax:persistence="persistStorage" r:id="rId1"/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12B1-4365-42C7-ABDE-84081CFAB012}" type="datetimeFigureOut">
              <a:rPr lang="zh-CN" altLang="en-US" smtClean="0"/>
              <a:t>2009/1/2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C468-7643-41BC-AF75-FEACE7FF77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37226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12B1-4365-42C7-ABDE-84081CFAB012}" type="datetimeFigureOut">
              <a:rPr lang="zh-CN" altLang="en-US" smtClean="0"/>
              <a:t>2009/1/2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C468-7643-41BC-AF75-FEACE7FF77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1849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12B1-4365-42C7-ABDE-84081CFAB012}" type="datetimeFigureOut">
              <a:rPr lang="zh-CN" altLang="en-US" smtClean="0"/>
              <a:t>2009/1/2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C468-7643-41BC-AF75-FEACE7FF77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00223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12B1-4365-42C7-ABDE-84081CFAB012}" type="datetimeFigureOut">
              <a:rPr lang="zh-CN" altLang="en-US" smtClean="0"/>
              <a:t>2009/1/2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C468-7643-41BC-AF75-FEACE7FF77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18355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12B1-4365-42C7-ABDE-84081CFAB012}" type="datetimeFigureOut">
              <a:rPr lang="zh-CN" altLang="en-US" smtClean="0"/>
              <a:t>2009/1/2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C468-7643-41BC-AF75-FEACE7FF77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55774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12B1-4365-42C7-ABDE-84081CFAB012}" type="datetimeFigureOut">
              <a:rPr lang="zh-CN" altLang="en-US" smtClean="0"/>
              <a:t>2009/1/2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C468-7643-41BC-AF75-FEACE7FF77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3894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12B1-4365-42C7-ABDE-84081CFAB012}" type="datetimeFigureOut">
              <a:rPr lang="zh-CN" altLang="en-US" smtClean="0"/>
              <a:t>2009/1/2 Friday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C468-7643-41BC-AF75-FEACE7FF77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270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12B1-4365-42C7-ABDE-84081CFAB012}" type="datetimeFigureOut">
              <a:rPr lang="zh-CN" altLang="en-US" smtClean="0"/>
              <a:t>2009/1/2 Friday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C468-7643-41BC-AF75-FEACE7FF77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8010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12B1-4365-42C7-ABDE-84081CFAB012}" type="datetimeFigureOut">
              <a:rPr lang="zh-CN" altLang="en-US" smtClean="0"/>
              <a:t>2009/1/2 Friday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C468-7643-41BC-AF75-FEACE7FF77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6667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12B1-4365-42C7-ABDE-84081CFAB012}" type="datetimeFigureOut">
              <a:rPr lang="zh-CN" altLang="en-US" smtClean="0"/>
              <a:t>2009/1/2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C468-7643-41BC-AF75-FEACE7FF77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02548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212B1-4365-42C7-ABDE-84081CFAB012}" type="datetimeFigureOut">
              <a:rPr lang="zh-CN" altLang="en-US" smtClean="0"/>
              <a:t>2009/1/2 Friday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3C468-7643-41BC-AF75-FEACE7FF77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5675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6212B1-4365-42C7-ABDE-84081CFAB012}" type="datetimeFigureOut">
              <a:rPr lang="zh-CN" altLang="en-US" smtClean="0"/>
              <a:t>2009/1/2 Friday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3C468-7643-41BC-AF75-FEACE7FF7798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04564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control" Target="../activeX/activeX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730" name="TextBox 3"/>
          <p:cNvSpPr txBox="1">
            <a:spLocks noChangeArrowheads="1"/>
          </p:cNvSpPr>
          <p:nvPr/>
        </p:nvSpPr>
        <p:spPr bwMode="auto">
          <a:xfrm>
            <a:off x="649288" y="2224088"/>
            <a:ext cx="4752975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ctr" eaLnBrk="1" hangingPunct="1">
              <a:lnSpc>
                <a:spcPct val="100000"/>
              </a:lnSpc>
            </a:pPr>
            <a:r>
              <a:rPr lang="zh-CN" altLang="en-US" sz="4000" b="0" dirty="0">
                <a:latin typeface="Arial" pitchFamily="34" charset="0"/>
              </a:rPr>
              <a:t>角的分类、画角</a:t>
            </a:r>
          </a:p>
        </p:txBody>
      </p:sp>
      <p:sp>
        <p:nvSpPr>
          <p:cNvPr id="201731" name="Rectangle 7"/>
          <p:cNvSpPr>
            <a:spLocks noChangeArrowheads="1"/>
          </p:cNvSpPr>
          <p:nvPr/>
        </p:nvSpPr>
        <p:spPr bwMode="auto">
          <a:xfrm>
            <a:off x="1809750" y="898525"/>
            <a:ext cx="5283200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eaLnBrk="0" hangingPunct="0"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eaLnBrk="0" hangingPunct="0"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eaLnBrk="0" hangingPunct="0"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eaLnBrk="0" hangingPunct="0"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buFontTx/>
              <a:buNone/>
            </a:pPr>
            <a:r>
              <a:rPr lang="zh-CN" altLang="zh-CN" sz="4600" b="0">
                <a:solidFill>
                  <a:schemeClr val="tx1"/>
                </a:solidFill>
              </a:rPr>
              <a:t>角的度量</a:t>
            </a:r>
          </a:p>
        </p:txBody>
      </p:sp>
      <p:pic>
        <p:nvPicPr>
          <p:cNvPr id="20173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038" y="974725"/>
            <a:ext cx="798512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01733" name="Rectangle 5"/>
          <p:cNvSpPr>
            <a:spLocks noChangeArrowheads="1"/>
          </p:cNvSpPr>
          <p:nvPr/>
        </p:nvSpPr>
        <p:spPr bwMode="auto">
          <a:xfrm>
            <a:off x="3419475" y="46482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201734" name="Rectangle 6"/>
          <p:cNvSpPr>
            <a:spLocks noChangeArrowheads="1"/>
          </p:cNvSpPr>
          <p:nvPr/>
        </p:nvSpPr>
        <p:spPr bwMode="auto">
          <a:xfrm>
            <a:off x="3635375" y="48641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2986442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ChangeArrowheads="1"/>
          </p:cNvSpPr>
          <p:nvPr/>
        </p:nvSpPr>
        <p:spPr bwMode="auto">
          <a:xfrm>
            <a:off x="395288" y="1700213"/>
            <a:ext cx="770572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chemeClr val="tx1"/>
                </a:solidFill>
                <a:latin typeface="楷体_GB2312" pitchFamily="1" charset="-122"/>
              </a:rPr>
              <a:t>（一）</a:t>
            </a:r>
            <a:r>
              <a:rPr lang="zh-CN" altLang="zh-CN" sz="3000">
                <a:solidFill>
                  <a:schemeClr val="tx1"/>
                </a:solidFill>
              </a:rPr>
              <a:t>自主探究五种角之间的关系</a:t>
            </a:r>
          </a:p>
        </p:txBody>
      </p:sp>
      <p:sp>
        <p:nvSpPr>
          <p:cNvPr id="210947" name="Rectangle 2"/>
          <p:cNvSpPr>
            <a:spLocks noChangeArrowheads="1"/>
          </p:cNvSpPr>
          <p:nvPr/>
        </p:nvSpPr>
        <p:spPr bwMode="auto">
          <a:xfrm>
            <a:off x="457200" y="417513"/>
            <a:ext cx="86868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四、</a:t>
            </a: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探究锐角、直角、钝角、平角、</a:t>
            </a:r>
            <a:b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</a:b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      周角的关系</a:t>
            </a:r>
          </a:p>
        </p:txBody>
      </p:sp>
      <p:sp>
        <p:nvSpPr>
          <p:cNvPr id="210948" name="Rectangle 2"/>
          <p:cNvSpPr>
            <a:spLocks noChangeArrowheads="1"/>
          </p:cNvSpPr>
          <p:nvPr/>
        </p:nvSpPr>
        <p:spPr bwMode="auto">
          <a:xfrm>
            <a:off x="539750" y="2636838"/>
            <a:ext cx="7559675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1. </a:t>
            </a:r>
            <a:r>
              <a:rPr lang="zh-CN" altLang="en-US" sz="2000">
                <a:solidFill>
                  <a:schemeClr val="tx1"/>
                </a:solidFill>
              </a:rPr>
              <a:t>问题：到现在为止，我们一共学习了哪些角？（出现五种角）</a:t>
            </a:r>
            <a:br>
              <a:rPr lang="zh-CN" altLang="en-US" sz="2000">
                <a:solidFill>
                  <a:schemeClr val="tx1"/>
                </a:solidFill>
              </a:rPr>
            </a:br>
            <a:r>
              <a:rPr lang="zh-CN" altLang="en-US" sz="2000">
                <a:solidFill>
                  <a:schemeClr val="tx1"/>
                </a:solidFill>
              </a:rPr>
              <a:t>               它们之间又有怎样的关系呢？</a:t>
            </a:r>
          </a:p>
        </p:txBody>
      </p:sp>
      <p:sp>
        <p:nvSpPr>
          <p:cNvPr id="210949" name="Rectangle 2"/>
          <p:cNvSpPr>
            <a:spLocks noChangeArrowheads="1"/>
          </p:cNvSpPr>
          <p:nvPr/>
        </p:nvSpPr>
        <p:spPr bwMode="auto">
          <a:xfrm>
            <a:off x="539750" y="3535363"/>
            <a:ext cx="8604250" cy="138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2. </a:t>
            </a:r>
            <a:r>
              <a:rPr lang="zh-CN" altLang="en-US" sz="2000">
                <a:solidFill>
                  <a:schemeClr val="tx1"/>
                </a:solidFill>
              </a:rPr>
              <a:t>小组讨论：</a:t>
            </a:r>
            <a:br>
              <a:rPr lang="zh-CN" altLang="en-US" sz="2000">
                <a:solidFill>
                  <a:schemeClr val="tx1"/>
                </a:solidFill>
              </a:rPr>
            </a:br>
            <a:r>
              <a:rPr lang="zh-CN" altLang="en-US" sz="2000">
                <a:solidFill>
                  <a:schemeClr val="tx1"/>
                </a:solidFill>
              </a:rPr>
              <a:t>   （</a:t>
            </a:r>
            <a:r>
              <a:rPr lang="en-US" altLang="zh-CN" sz="2000">
                <a:solidFill>
                  <a:schemeClr val="tx1"/>
                </a:solidFill>
              </a:rPr>
              <a:t>1</a:t>
            </a:r>
            <a:r>
              <a:rPr lang="zh-CN" altLang="en-US" sz="2000">
                <a:solidFill>
                  <a:schemeClr val="tx1"/>
                </a:solidFill>
              </a:rPr>
              <a:t>）四人为一小组，利用手中的学具，观察、测量，讨论它们之间</a:t>
            </a:r>
            <a:endParaRPr lang="en-US" altLang="zh-CN" sz="200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            </a:t>
            </a:r>
            <a:r>
              <a:rPr lang="zh-CN" altLang="en-US" sz="2000">
                <a:solidFill>
                  <a:schemeClr val="tx1"/>
                </a:solidFill>
              </a:rPr>
              <a:t>有怎样的关系。</a:t>
            </a:r>
            <a:br>
              <a:rPr lang="zh-CN" altLang="en-US" sz="2000">
                <a:solidFill>
                  <a:schemeClr val="tx1"/>
                </a:solidFill>
              </a:rPr>
            </a:br>
            <a:r>
              <a:rPr lang="zh-CN" altLang="en-US" sz="2000">
                <a:solidFill>
                  <a:schemeClr val="tx1"/>
                </a:solidFill>
              </a:rPr>
              <a:t>   （</a:t>
            </a:r>
            <a:r>
              <a:rPr lang="en-US" altLang="zh-CN" sz="2000">
                <a:solidFill>
                  <a:schemeClr val="tx1"/>
                </a:solidFill>
              </a:rPr>
              <a:t>2</a:t>
            </a:r>
            <a:r>
              <a:rPr lang="zh-CN" altLang="en-US" sz="2000">
                <a:solidFill>
                  <a:schemeClr val="tx1"/>
                </a:solidFill>
              </a:rPr>
              <a:t>）用你喜欢的方式表示出它们之间的关系。</a:t>
            </a:r>
          </a:p>
        </p:txBody>
      </p:sp>
      <p:sp>
        <p:nvSpPr>
          <p:cNvPr id="210950" name="Rectangle 2"/>
          <p:cNvSpPr>
            <a:spLocks noChangeArrowheads="1"/>
          </p:cNvSpPr>
          <p:nvPr/>
        </p:nvSpPr>
        <p:spPr bwMode="auto">
          <a:xfrm>
            <a:off x="539750" y="5095875"/>
            <a:ext cx="8064500" cy="1363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3. </a:t>
            </a:r>
            <a:r>
              <a:rPr lang="zh-CN" altLang="en-US" sz="2000">
                <a:solidFill>
                  <a:schemeClr val="tx1"/>
                </a:solidFill>
              </a:rPr>
              <a:t>学生汇报。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    预设：① 利用度数进行角的分类。</a:t>
            </a:r>
            <a:endParaRPr lang="en-US" altLang="zh-CN" sz="200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              </a:t>
            </a:r>
            <a:r>
              <a:rPr lang="en-US" altLang="zh-CN" sz="1000">
                <a:solidFill>
                  <a:schemeClr val="tx1"/>
                </a:solidFill>
              </a:rPr>
              <a:t>  </a:t>
            </a:r>
            <a:r>
              <a:rPr lang="zh-CN" altLang="en-US" sz="2000">
                <a:solidFill>
                  <a:schemeClr val="tx1"/>
                </a:solidFill>
              </a:rPr>
              <a:t>② 用图像方式表示关系。</a:t>
            </a:r>
            <a:br>
              <a:rPr lang="zh-CN" altLang="en-US" sz="2000">
                <a:solidFill>
                  <a:schemeClr val="tx1"/>
                </a:solidFill>
              </a:rPr>
            </a:br>
            <a:r>
              <a:rPr lang="zh-CN" altLang="en-US" sz="2000">
                <a:solidFill>
                  <a:schemeClr val="tx1"/>
                </a:solidFill>
              </a:rPr>
              <a:t>              </a:t>
            </a:r>
            <a:r>
              <a:rPr lang="zh-CN" altLang="en-US" sz="1000">
                <a:solidFill>
                  <a:schemeClr val="tx1"/>
                </a:solidFill>
              </a:rPr>
              <a:t> </a:t>
            </a:r>
            <a:r>
              <a:rPr lang="en-US" altLang="zh-CN" sz="1000">
                <a:solidFill>
                  <a:schemeClr val="tx1"/>
                </a:solidFill>
              </a:rPr>
              <a:t> </a:t>
            </a:r>
            <a:r>
              <a:rPr lang="zh-CN" altLang="en-US" sz="2000">
                <a:solidFill>
                  <a:schemeClr val="tx1"/>
                </a:solidFill>
              </a:rPr>
              <a:t>③ 通过计算得出：</a:t>
            </a:r>
            <a:r>
              <a:rPr lang="en-US" altLang="zh-CN" sz="2000">
                <a:solidFill>
                  <a:schemeClr val="tx1"/>
                </a:solidFill>
              </a:rPr>
              <a:t>1</a:t>
            </a:r>
            <a:r>
              <a:rPr lang="zh-CN" altLang="en-US" sz="2000">
                <a:solidFill>
                  <a:schemeClr val="tx1"/>
                </a:solidFill>
              </a:rPr>
              <a:t>周角＝</a:t>
            </a:r>
            <a:r>
              <a:rPr lang="en-US" altLang="zh-CN" sz="2000">
                <a:solidFill>
                  <a:schemeClr val="tx1"/>
                </a:solidFill>
              </a:rPr>
              <a:t>2</a:t>
            </a:r>
            <a:r>
              <a:rPr lang="zh-CN" altLang="en-US" sz="2000">
                <a:solidFill>
                  <a:schemeClr val="tx1"/>
                </a:solidFill>
              </a:rPr>
              <a:t>平角＝</a:t>
            </a:r>
            <a:r>
              <a:rPr lang="en-US" altLang="zh-CN" sz="2000">
                <a:solidFill>
                  <a:schemeClr val="tx1"/>
                </a:solidFill>
              </a:rPr>
              <a:t>4</a:t>
            </a:r>
            <a:r>
              <a:rPr lang="zh-CN" altLang="en-US" sz="2000">
                <a:solidFill>
                  <a:schemeClr val="tx1"/>
                </a:solidFill>
              </a:rPr>
              <a:t>直角（板书）</a:t>
            </a:r>
          </a:p>
        </p:txBody>
      </p:sp>
    </p:spTree>
    <p:extLst>
      <p:ext uri="{BB962C8B-B14F-4D97-AF65-F5344CB8AC3E}">
        <p14:creationId xmlns:p14="http://schemas.microsoft.com/office/powerpoint/2010/main" val="15351139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0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09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09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09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109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948" grpId="0" autoUpdateAnimBg="0"/>
      <p:bldP spid="210949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970" name="Rectangle 2"/>
          <p:cNvSpPr>
            <a:spLocks noChangeArrowheads="1"/>
          </p:cNvSpPr>
          <p:nvPr/>
        </p:nvSpPr>
        <p:spPr bwMode="auto">
          <a:xfrm>
            <a:off x="395288" y="1700213"/>
            <a:ext cx="604837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chemeClr val="tx1"/>
                </a:solidFill>
                <a:latin typeface="楷体_GB2312" pitchFamily="1" charset="-122"/>
              </a:rPr>
              <a:t>（二）</a:t>
            </a:r>
            <a:r>
              <a:rPr lang="zh-CN" altLang="zh-CN" sz="3000">
                <a:solidFill>
                  <a:schemeClr val="tx1"/>
                </a:solidFill>
              </a:rPr>
              <a:t>对钝角的再认识</a:t>
            </a:r>
          </a:p>
        </p:txBody>
      </p:sp>
      <p:sp>
        <p:nvSpPr>
          <p:cNvPr id="211971" name="Rectangle 2"/>
          <p:cNvSpPr>
            <a:spLocks noChangeArrowheads="1"/>
          </p:cNvSpPr>
          <p:nvPr/>
        </p:nvSpPr>
        <p:spPr bwMode="auto">
          <a:xfrm>
            <a:off x="457200" y="417513"/>
            <a:ext cx="868680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四、</a:t>
            </a: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探究锐角、直角、钝角、平角、</a:t>
            </a:r>
            <a:b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</a:b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       周角的关系</a:t>
            </a:r>
          </a:p>
        </p:txBody>
      </p:sp>
      <p:sp>
        <p:nvSpPr>
          <p:cNvPr id="211972" name="Rectangle 2"/>
          <p:cNvSpPr>
            <a:spLocks noChangeArrowheads="1"/>
          </p:cNvSpPr>
          <p:nvPr/>
        </p:nvSpPr>
        <p:spPr bwMode="auto">
          <a:xfrm>
            <a:off x="684213" y="2420938"/>
            <a:ext cx="7920037" cy="688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1. </a:t>
            </a:r>
            <a:r>
              <a:rPr lang="zh-CN" altLang="en-US" sz="2000">
                <a:solidFill>
                  <a:schemeClr val="tx1"/>
                </a:solidFill>
              </a:rPr>
              <a:t>问题：通过讨论同学们找到了五种角之间的关系，还有疑问吗？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    预设：平角和周角是不是钝角？</a:t>
            </a:r>
          </a:p>
        </p:txBody>
      </p:sp>
      <p:sp>
        <p:nvSpPr>
          <p:cNvPr id="211973" name="Rectangle 2"/>
          <p:cNvSpPr>
            <a:spLocks noChangeArrowheads="1"/>
          </p:cNvSpPr>
          <p:nvPr/>
        </p:nvSpPr>
        <p:spPr bwMode="auto">
          <a:xfrm>
            <a:off x="684213" y="3167063"/>
            <a:ext cx="6840537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2. </a:t>
            </a:r>
            <a:r>
              <a:rPr lang="zh-CN" altLang="en-US" sz="2000">
                <a:solidFill>
                  <a:schemeClr val="tx1"/>
                </a:solidFill>
              </a:rPr>
              <a:t>小组讨论：平角和周角是不是钝角？ </a:t>
            </a:r>
          </a:p>
        </p:txBody>
      </p:sp>
      <p:sp>
        <p:nvSpPr>
          <p:cNvPr id="211974" name="Rectangle 2"/>
          <p:cNvSpPr>
            <a:spLocks noChangeArrowheads="1"/>
          </p:cNvSpPr>
          <p:nvPr/>
        </p:nvSpPr>
        <p:spPr bwMode="auto">
          <a:xfrm>
            <a:off x="684213" y="3567113"/>
            <a:ext cx="7704137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3. </a:t>
            </a:r>
            <a:r>
              <a:rPr lang="zh-CN" altLang="en-US" sz="2000">
                <a:solidFill>
                  <a:schemeClr val="tx1"/>
                </a:solidFill>
              </a:rPr>
              <a:t>小结：平角和周角并不是钝角，它们各自单独分为一类。</a:t>
            </a:r>
            <a:endParaRPr lang="zh-CN" altLang="en-US" sz="3600">
              <a:solidFill>
                <a:schemeClr val="tx1"/>
              </a:solidFill>
            </a:endParaRPr>
          </a:p>
        </p:txBody>
      </p:sp>
      <p:sp>
        <p:nvSpPr>
          <p:cNvPr id="211975" name="Rectangle 2"/>
          <p:cNvSpPr>
            <a:spLocks noChangeArrowheads="1"/>
          </p:cNvSpPr>
          <p:nvPr/>
        </p:nvSpPr>
        <p:spPr bwMode="auto">
          <a:xfrm>
            <a:off x="684213" y="4135438"/>
            <a:ext cx="8064500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4. </a:t>
            </a:r>
            <a:r>
              <a:rPr lang="zh-CN" altLang="en-US" sz="2000">
                <a:solidFill>
                  <a:schemeClr val="tx1"/>
                </a:solidFill>
              </a:rPr>
              <a:t>问题：刚上课时我们说大于</a:t>
            </a:r>
            <a:r>
              <a:rPr lang="en-US" altLang="zh-CN" sz="2000">
                <a:solidFill>
                  <a:schemeClr val="tx1"/>
                </a:solidFill>
              </a:rPr>
              <a:t>90</a:t>
            </a:r>
            <a:r>
              <a:rPr lang="zh-CN" altLang="en-US" sz="2000">
                <a:solidFill>
                  <a:schemeClr val="tx1"/>
                </a:solidFill>
              </a:rPr>
              <a:t>度的角是钝角，严谨吗？</a:t>
            </a:r>
            <a:br>
              <a:rPr lang="zh-CN" altLang="en-US" sz="2000">
                <a:solidFill>
                  <a:schemeClr val="tx1"/>
                </a:solidFill>
              </a:rPr>
            </a:br>
            <a:r>
              <a:rPr lang="zh-CN" altLang="en-US" sz="2000">
                <a:solidFill>
                  <a:schemeClr val="tx1"/>
                </a:solidFill>
              </a:rPr>
              <a:t>               应该怎么改一改呢？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    预设：</a:t>
            </a:r>
            <a:r>
              <a:rPr lang="en-US" altLang="zh-CN" sz="2000">
                <a:solidFill>
                  <a:schemeClr val="tx1"/>
                </a:solidFill>
              </a:rPr>
              <a:t>90°</a:t>
            </a:r>
            <a:r>
              <a:rPr lang="zh-CN" altLang="en-US" sz="2000">
                <a:solidFill>
                  <a:schemeClr val="tx1"/>
                </a:solidFill>
              </a:rPr>
              <a:t>＜钝角＜</a:t>
            </a:r>
            <a:r>
              <a:rPr lang="en-US" altLang="zh-CN" sz="2000">
                <a:solidFill>
                  <a:schemeClr val="tx1"/>
                </a:solidFill>
              </a:rPr>
              <a:t>180°</a:t>
            </a:r>
            <a:endParaRPr lang="zh-CN" altLang="en-US" sz="2000">
              <a:solidFill>
                <a:schemeClr val="tx1"/>
              </a:solidFill>
            </a:endParaRPr>
          </a:p>
        </p:txBody>
      </p:sp>
      <p:grpSp>
        <p:nvGrpSpPr>
          <p:cNvPr id="211976" name="Group 8"/>
          <p:cNvGrpSpPr>
            <a:grpSpLocks/>
          </p:cNvGrpSpPr>
          <p:nvPr/>
        </p:nvGrpSpPr>
        <p:grpSpPr bwMode="auto">
          <a:xfrm>
            <a:off x="4483100" y="4813300"/>
            <a:ext cx="4121150" cy="1279525"/>
            <a:chOff x="0" y="0"/>
            <a:chExt cx="2596" cy="806"/>
          </a:xfrm>
        </p:grpSpPr>
        <p:pic>
          <p:nvPicPr>
            <p:cNvPr id="211977" name="Picture 16" descr="女天使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36" y="0"/>
              <a:ext cx="960" cy="80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1978" name="AutoShape 27"/>
            <p:cNvSpPr>
              <a:spLocks noChangeArrowheads="1"/>
            </p:cNvSpPr>
            <p:nvPr/>
          </p:nvSpPr>
          <p:spPr bwMode="auto">
            <a:xfrm>
              <a:off x="0" y="45"/>
              <a:ext cx="1602" cy="499"/>
            </a:xfrm>
            <a:prstGeom prst="wedgeRoundRectCallout">
              <a:avLst>
                <a:gd name="adj1" fmla="val 59361"/>
                <a:gd name="adj2" fmla="val -5912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1pPr>
              <a:lvl2pPr marL="742950" indent="-28575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2pPr>
              <a:lvl3pPr marL="11430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3pPr>
              <a:lvl4pPr marL="16002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4pPr>
              <a:lvl5pPr marL="2057400" indent="-228600" eaLnBrk="0" hangingPunct="0"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5pPr>
              <a:lvl6pPr marL="25146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6pPr>
              <a:lvl7pPr marL="29718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7pPr>
              <a:lvl8pPr marL="34290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8pPr>
              <a:lvl9pPr marL="3886200" indent="-228600" eaLnBrk="0" fontAlgn="base" hangingPunct="0">
                <a:lnSpc>
                  <a:spcPct val="120000"/>
                </a:lnSpc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defRPr sz="2000" b="1">
                  <a:solidFill>
                    <a:schemeClr val="tx1"/>
                  </a:solidFill>
                  <a:latin typeface="楷体_GB2312" pitchFamily="1" charset="-122"/>
                  <a:ea typeface="楷体_GB2312" pitchFamily="1" charset="-122"/>
                </a:defRPr>
              </a:lvl9pPr>
            </a:lstStyle>
            <a:p>
              <a:pPr algn="just" eaLnBrk="1" hangingPunct="1">
                <a:lnSpc>
                  <a:spcPct val="100000"/>
                </a:lnSpc>
              </a:pPr>
              <a:r>
                <a:rPr lang="zh-CN" altLang="en-US"/>
                <a:t>用“＞”“＜”</a:t>
              </a:r>
            </a:p>
            <a:p>
              <a:pPr algn="just" eaLnBrk="1" hangingPunct="1">
                <a:lnSpc>
                  <a:spcPct val="100000"/>
                </a:lnSpc>
              </a:pPr>
              <a:r>
                <a:rPr lang="zh-CN" altLang="en-US"/>
                <a:t>表示它们的关系。</a:t>
              </a:r>
              <a:endParaRPr lang="zh-CN" altLang="en-US" sz="1800" b="0">
                <a:latin typeface="Arial" pitchFamily="34" charset="0"/>
                <a:ea typeface="宋体" pitchFamily="2" charset="-122"/>
              </a:endParaRPr>
            </a:p>
          </p:txBody>
        </p:sp>
      </p:grpSp>
      <p:grpSp>
        <p:nvGrpSpPr>
          <p:cNvPr id="211979" name="Group 11"/>
          <p:cNvGrpSpPr>
            <a:grpSpLocks/>
          </p:cNvGrpSpPr>
          <p:nvPr/>
        </p:nvGrpSpPr>
        <p:grpSpPr bwMode="auto">
          <a:xfrm>
            <a:off x="1044575" y="5851525"/>
            <a:ext cx="5472113" cy="457200"/>
            <a:chOff x="0" y="0"/>
            <a:chExt cx="3447" cy="288"/>
          </a:xfrm>
        </p:grpSpPr>
        <p:sp>
          <p:nvSpPr>
            <p:cNvPr id="211980" name="Rectangle 12"/>
            <p:cNvSpPr>
              <a:spLocks noChangeArrowheads="1"/>
            </p:cNvSpPr>
            <p:nvPr/>
          </p:nvSpPr>
          <p:spPr bwMode="auto">
            <a:xfrm>
              <a:off x="0" y="0"/>
              <a:ext cx="3447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r>
                <a:rPr lang="zh-CN" altLang="en-US"/>
                <a:t>锐角    直角    钝角    平角    周角</a:t>
              </a:r>
              <a:endParaRPr lang="en-US" altLang="zh-CN"/>
            </a:p>
          </p:txBody>
        </p:sp>
        <p:sp>
          <p:nvSpPr>
            <p:cNvPr id="211981" name="Oval 13"/>
            <p:cNvSpPr>
              <a:spLocks noChangeArrowheads="1"/>
            </p:cNvSpPr>
            <p:nvPr/>
          </p:nvSpPr>
          <p:spPr bwMode="auto">
            <a:xfrm>
              <a:off x="421" y="57"/>
              <a:ext cx="227" cy="227"/>
            </a:xfrm>
            <a:prstGeom prst="ellipse">
              <a:avLst/>
            </a:pr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1982" name="Oval 14"/>
            <p:cNvSpPr>
              <a:spLocks noChangeArrowheads="1"/>
            </p:cNvSpPr>
            <p:nvPr/>
          </p:nvSpPr>
          <p:spPr bwMode="auto">
            <a:xfrm>
              <a:off x="1045" y="57"/>
              <a:ext cx="227" cy="227"/>
            </a:xfrm>
            <a:prstGeom prst="ellipse">
              <a:avLst/>
            </a:pr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1983" name="Oval 15"/>
            <p:cNvSpPr>
              <a:spLocks noChangeArrowheads="1"/>
            </p:cNvSpPr>
            <p:nvPr/>
          </p:nvSpPr>
          <p:spPr bwMode="auto">
            <a:xfrm>
              <a:off x="1693" y="57"/>
              <a:ext cx="227" cy="227"/>
            </a:xfrm>
            <a:prstGeom prst="ellipse">
              <a:avLst/>
            </a:pr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211984" name="Oval 16"/>
            <p:cNvSpPr>
              <a:spLocks noChangeArrowheads="1"/>
            </p:cNvSpPr>
            <p:nvPr/>
          </p:nvSpPr>
          <p:spPr bwMode="auto">
            <a:xfrm>
              <a:off x="2341" y="57"/>
              <a:ext cx="227" cy="227"/>
            </a:xfrm>
            <a:prstGeom prst="ellipse">
              <a:avLst/>
            </a:prstGeom>
            <a:noFill/>
            <a:ln w="12700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zh-CN" altLang="en-US"/>
            </a:p>
          </p:txBody>
        </p:sp>
      </p:grpSp>
      <p:sp>
        <p:nvSpPr>
          <p:cNvPr id="211985" name="Text Box 17"/>
          <p:cNvSpPr txBox="1">
            <a:spLocks noChangeArrowheads="1"/>
          </p:cNvSpPr>
          <p:nvPr/>
        </p:nvSpPr>
        <p:spPr bwMode="auto">
          <a:xfrm>
            <a:off x="1663700" y="5857875"/>
            <a:ext cx="719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0000"/>
                </a:solidFill>
              </a:rPr>
              <a:t>＜</a:t>
            </a:r>
          </a:p>
        </p:txBody>
      </p:sp>
      <p:sp>
        <p:nvSpPr>
          <p:cNvPr id="211986" name="Text Box 18"/>
          <p:cNvSpPr txBox="1">
            <a:spLocks noChangeArrowheads="1"/>
          </p:cNvSpPr>
          <p:nvPr/>
        </p:nvSpPr>
        <p:spPr bwMode="auto">
          <a:xfrm>
            <a:off x="2652713" y="5867400"/>
            <a:ext cx="7191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0000"/>
                </a:solidFill>
              </a:rPr>
              <a:t>＜</a:t>
            </a:r>
          </a:p>
        </p:txBody>
      </p:sp>
      <p:sp>
        <p:nvSpPr>
          <p:cNvPr id="211987" name="Text Box 19"/>
          <p:cNvSpPr txBox="1">
            <a:spLocks noChangeArrowheads="1"/>
          </p:cNvSpPr>
          <p:nvPr/>
        </p:nvSpPr>
        <p:spPr bwMode="auto">
          <a:xfrm>
            <a:off x="3679825" y="5867400"/>
            <a:ext cx="71913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0000"/>
                </a:solidFill>
              </a:rPr>
              <a:t>＜</a:t>
            </a:r>
          </a:p>
        </p:txBody>
      </p:sp>
      <p:sp>
        <p:nvSpPr>
          <p:cNvPr id="211988" name="Text Box 20"/>
          <p:cNvSpPr txBox="1">
            <a:spLocks noChangeArrowheads="1"/>
          </p:cNvSpPr>
          <p:nvPr/>
        </p:nvSpPr>
        <p:spPr bwMode="auto">
          <a:xfrm>
            <a:off x="4716463" y="5867400"/>
            <a:ext cx="719137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>
                <a:solidFill>
                  <a:srgbClr val="FF0000"/>
                </a:solidFill>
              </a:rPr>
              <a:t>＜</a:t>
            </a:r>
          </a:p>
        </p:txBody>
      </p:sp>
    </p:spTree>
    <p:extLst>
      <p:ext uri="{BB962C8B-B14F-4D97-AF65-F5344CB8AC3E}">
        <p14:creationId xmlns:p14="http://schemas.microsoft.com/office/powerpoint/2010/main" val="27304371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19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19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19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19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19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19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11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119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11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2119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2119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1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3" grpId="0" autoUpdateAnimBg="0"/>
      <p:bldP spid="211974" grpId="0" autoUpdateAnimBg="0"/>
      <p:bldP spid="211985" grpId="0" autoUpdateAnimBg="0"/>
      <p:bldP spid="211986" grpId="0" autoUpdateAnimBg="0"/>
      <p:bldP spid="211987" grpId="0" autoUpdateAnimBg="0"/>
      <p:bldP spid="21198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ChangeArrowheads="1"/>
          </p:cNvSpPr>
          <p:nvPr/>
        </p:nvSpPr>
        <p:spPr bwMode="auto">
          <a:xfrm>
            <a:off x="457200" y="417513"/>
            <a:ext cx="843597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五、探究使用量角器画角的方法</a:t>
            </a:r>
            <a:endParaRPr lang="zh-CN" altLang="en-US" sz="4000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2995" name="Rectangle 2"/>
          <p:cNvSpPr>
            <a:spLocks noChangeArrowheads="1"/>
          </p:cNvSpPr>
          <p:nvPr/>
        </p:nvSpPr>
        <p:spPr bwMode="auto">
          <a:xfrm>
            <a:off x="395288" y="1700213"/>
            <a:ext cx="84248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chemeClr val="tx1"/>
                </a:solidFill>
                <a:latin typeface="楷体_GB2312" pitchFamily="1" charset="-122"/>
              </a:rPr>
              <a:t>（一）</a:t>
            </a:r>
            <a:r>
              <a:rPr lang="zh-CN" altLang="zh-CN" sz="3000">
                <a:solidFill>
                  <a:schemeClr val="tx1"/>
                </a:solidFill>
              </a:rPr>
              <a:t>创设情境，探索利用三角尺画角的方法</a:t>
            </a:r>
            <a:endParaRPr lang="zh-CN" altLang="zh-CN" sz="3600" b="0">
              <a:solidFill>
                <a:schemeClr val="tx1"/>
              </a:solidFill>
            </a:endParaRPr>
          </a:p>
        </p:txBody>
      </p:sp>
      <p:sp>
        <p:nvSpPr>
          <p:cNvPr id="212996" name="Rectangle 2"/>
          <p:cNvSpPr>
            <a:spLocks noChangeArrowheads="1"/>
          </p:cNvSpPr>
          <p:nvPr/>
        </p:nvSpPr>
        <p:spPr bwMode="auto">
          <a:xfrm>
            <a:off x="611188" y="2640013"/>
            <a:ext cx="8064500" cy="71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1. </a:t>
            </a:r>
            <a:r>
              <a:rPr lang="zh-CN" altLang="en-US" sz="2000">
                <a:solidFill>
                  <a:schemeClr val="tx1"/>
                </a:solidFill>
              </a:rPr>
              <a:t>创设问题情境：用什么方法可以画出一个</a:t>
            </a:r>
            <a:r>
              <a:rPr lang="en-US" altLang="zh-CN" sz="2000">
                <a:solidFill>
                  <a:schemeClr val="tx1"/>
                </a:solidFill>
              </a:rPr>
              <a:t>60°</a:t>
            </a:r>
            <a:r>
              <a:rPr lang="zh-CN" altLang="en-US" sz="2000">
                <a:solidFill>
                  <a:schemeClr val="tx1"/>
                </a:solidFill>
              </a:rPr>
              <a:t>的角呢？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    预设：① 用三角尺上</a:t>
            </a:r>
            <a:r>
              <a:rPr lang="en-US" altLang="zh-CN" sz="2000">
                <a:solidFill>
                  <a:schemeClr val="tx1"/>
                </a:solidFill>
              </a:rPr>
              <a:t>60°</a:t>
            </a:r>
            <a:r>
              <a:rPr lang="zh-CN" altLang="en-US" sz="2000">
                <a:solidFill>
                  <a:schemeClr val="tx1"/>
                </a:solidFill>
              </a:rPr>
              <a:t>的角来画角。② 用量角器来画角。</a:t>
            </a:r>
          </a:p>
        </p:txBody>
      </p:sp>
      <p:sp>
        <p:nvSpPr>
          <p:cNvPr id="212997" name="Rectangle 2"/>
          <p:cNvSpPr>
            <a:spLocks noChangeArrowheads="1"/>
          </p:cNvSpPr>
          <p:nvPr/>
        </p:nvSpPr>
        <p:spPr bwMode="auto">
          <a:xfrm>
            <a:off x="611188" y="3970338"/>
            <a:ext cx="7056437" cy="376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3. </a:t>
            </a:r>
            <a:r>
              <a:rPr lang="zh-CN" altLang="en-US" sz="2000">
                <a:solidFill>
                  <a:schemeClr val="tx1"/>
                </a:solidFill>
              </a:rPr>
              <a:t>学生展示用三角尺所画的</a:t>
            </a:r>
            <a:r>
              <a:rPr lang="en-US" altLang="zh-CN" sz="2000">
                <a:solidFill>
                  <a:schemeClr val="tx1"/>
                </a:solidFill>
              </a:rPr>
              <a:t>60°</a:t>
            </a:r>
            <a:r>
              <a:rPr lang="zh-CN" altLang="en-US" sz="2000">
                <a:solidFill>
                  <a:schemeClr val="tx1"/>
                </a:solidFill>
              </a:rPr>
              <a:t>的角。</a:t>
            </a:r>
          </a:p>
        </p:txBody>
      </p:sp>
      <p:sp>
        <p:nvSpPr>
          <p:cNvPr id="212998" name="Rectangle 2"/>
          <p:cNvSpPr>
            <a:spLocks noChangeArrowheads="1"/>
          </p:cNvSpPr>
          <p:nvPr/>
        </p:nvSpPr>
        <p:spPr bwMode="auto">
          <a:xfrm>
            <a:off x="611188" y="4519613"/>
            <a:ext cx="8424862" cy="1282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4. </a:t>
            </a:r>
            <a:r>
              <a:rPr lang="zh-CN" altLang="en-US" sz="2000">
                <a:solidFill>
                  <a:schemeClr val="tx1"/>
                </a:solidFill>
              </a:rPr>
              <a:t>小结并提问：看来我们可以利用三角尺画一些特殊度数的角。除了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                          60°</a:t>
            </a:r>
            <a:r>
              <a:rPr lang="zh-CN" altLang="en-US" sz="2000">
                <a:solidFill>
                  <a:schemeClr val="tx1"/>
                </a:solidFill>
              </a:rPr>
              <a:t>的角，还可以画出哪些呢？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    预设：</a:t>
            </a:r>
            <a:r>
              <a:rPr lang="en-US" altLang="zh-CN" sz="2000">
                <a:solidFill>
                  <a:schemeClr val="tx1"/>
                </a:solidFill>
              </a:rPr>
              <a:t>30°</a:t>
            </a:r>
            <a:r>
              <a:rPr lang="zh-CN" altLang="en-US" sz="2000">
                <a:solidFill>
                  <a:schemeClr val="tx1"/>
                </a:solidFill>
              </a:rPr>
              <a:t>、</a:t>
            </a:r>
            <a:r>
              <a:rPr lang="en-US" altLang="zh-CN" sz="2000">
                <a:solidFill>
                  <a:schemeClr val="tx1"/>
                </a:solidFill>
              </a:rPr>
              <a:t>45°</a:t>
            </a:r>
            <a:r>
              <a:rPr lang="zh-CN" altLang="en-US" sz="2000">
                <a:solidFill>
                  <a:schemeClr val="tx1"/>
                </a:solidFill>
              </a:rPr>
              <a:t>、</a:t>
            </a:r>
            <a:r>
              <a:rPr lang="en-US" altLang="zh-CN" sz="2000">
                <a:solidFill>
                  <a:schemeClr val="tx1"/>
                </a:solidFill>
              </a:rPr>
              <a:t>90°</a:t>
            </a:r>
            <a:r>
              <a:rPr lang="zh-CN" altLang="en-US" sz="2000">
                <a:solidFill>
                  <a:schemeClr val="tx1"/>
                </a:solidFill>
              </a:rPr>
              <a:t>、 </a:t>
            </a:r>
            <a:r>
              <a:rPr lang="en-US" altLang="zh-CN" sz="2000">
                <a:solidFill>
                  <a:schemeClr val="tx1"/>
                </a:solidFill>
              </a:rPr>
              <a:t>75°</a:t>
            </a:r>
            <a:r>
              <a:rPr lang="zh-CN" altLang="en-US" sz="2000">
                <a:solidFill>
                  <a:schemeClr val="tx1"/>
                </a:solidFill>
              </a:rPr>
              <a:t>、</a:t>
            </a:r>
            <a:r>
              <a:rPr lang="en-US" altLang="zh-CN" sz="2000">
                <a:solidFill>
                  <a:schemeClr val="tx1"/>
                </a:solidFill>
              </a:rPr>
              <a:t>120°</a:t>
            </a:r>
            <a:r>
              <a:rPr lang="zh-CN" altLang="en-US" sz="2000">
                <a:solidFill>
                  <a:schemeClr val="tx1"/>
                </a:solidFill>
              </a:rPr>
              <a:t>、</a:t>
            </a:r>
            <a:r>
              <a:rPr lang="en-US" altLang="zh-CN" sz="2000">
                <a:solidFill>
                  <a:schemeClr val="tx1"/>
                </a:solidFill>
              </a:rPr>
              <a:t>105°</a:t>
            </a:r>
            <a:r>
              <a:rPr lang="zh-CN" altLang="en-US" sz="2000">
                <a:solidFill>
                  <a:schemeClr val="tx1"/>
                </a:solidFill>
              </a:rPr>
              <a:t>、</a:t>
            </a:r>
            <a:r>
              <a:rPr lang="en-US" altLang="zh-CN" sz="2000">
                <a:solidFill>
                  <a:schemeClr val="tx1"/>
                </a:solidFill>
              </a:rPr>
              <a:t>135°</a:t>
            </a:r>
            <a:r>
              <a:rPr lang="zh-CN" altLang="en-US" sz="2000">
                <a:solidFill>
                  <a:schemeClr val="tx1"/>
                </a:solidFill>
              </a:rPr>
              <a:t>、</a:t>
            </a:r>
            <a:r>
              <a:rPr lang="en-US" altLang="zh-CN" sz="2000">
                <a:solidFill>
                  <a:schemeClr val="tx1"/>
                </a:solidFill>
              </a:rPr>
              <a:t>150°</a:t>
            </a:r>
            <a:r>
              <a:rPr lang="zh-CN" altLang="en-US" sz="2000">
                <a:solidFill>
                  <a:schemeClr val="tx1"/>
                </a:solidFill>
              </a:rPr>
              <a:t>、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               180°</a:t>
            </a:r>
            <a:r>
              <a:rPr lang="zh-CN" altLang="en-US" sz="2000">
                <a:solidFill>
                  <a:schemeClr val="tx1"/>
                </a:solidFill>
              </a:rPr>
              <a:t>。</a:t>
            </a:r>
          </a:p>
        </p:txBody>
      </p:sp>
      <p:sp>
        <p:nvSpPr>
          <p:cNvPr id="212999" name="Rectangle 2"/>
          <p:cNvSpPr>
            <a:spLocks noChangeArrowheads="1"/>
          </p:cNvSpPr>
          <p:nvPr/>
        </p:nvSpPr>
        <p:spPr bwMode="auto">
          <a:xfrm>
            <a:off x="611188" y="3497263"/>
            <a:ext cx="6840537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2. </a:t>
            </a:r>
            <a:r>
              <a:rPr lang="zh-CN" altLang="en-US" sz="2000">
                <a:solidFill>
                  <a:schemeClr val="tx1"/>
                </a:solidFill>
              </a:rPr>
              <a:t>问题：请你用三角尺画画看。</a:t>
            </a:r>
          </a:p>
        </p:txBody>
      </p:sp>
      <p:sp>
        <p:nvSpPr>
          <p:cNvPr id="213000" name="Rectangle 2"/>
          <p:cNvSpPr>
            <a:spLocks noChangeArrowheads="1"/>
          </p:cNvSpPr>
          <p:nvPr/>
        </p:nvSpPr>
        <p:spPr bwMode="auto">
          <a:xfrm>
            <a:off x="620713" y="6005513"/>
            <a:ext cx="7632700" cy="338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5. </a:t>
            </a:r>
            <a:r>
              <a:rPr lang="zh-CN" altLang="en-US" sz="2000">
                <a:solidFill>
                  <a:schemeClr val="tx1"/>
                </a:solidFill>
              </a:rPr>
              <a:t>追问 ：你是怎样画的？ </a:t>
            </a:r>
          </a:p>
        </p:txBody>
      </p:sp>
    </p:spTree>
    <p:extLst>
      <p:ext uri="{BB962C8B-B14F-4D97-AF65-F5344CB8AC3E}">
        <p14:creationId xmlns:p14="http://schemas.microsoft.com/office/powerpoint/2010/main" val="823444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29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29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29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29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29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21299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129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9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129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0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130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997" grpId="0" autoUpdateAnimBg="0"/>
      <p:bldP spid="212999" grpId="0" autoUpdateAnimBg="0"/>
      <p:bldP spid="213000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018" name="Rectangle 2"/>
          <p:cNvSpPr>
            <a:spLocks noChangeArrowheads="1"/>
          </p:cNvSpPr>
          <p:nvPr/>
        </p:nvSpPr>
        <p:spPr bwMode="auto">
          <a:xfrm>
            <a:off x="457200" y="417513"/>
            <a:ext cx="8507413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五、探究使用量角器画角的方法</a:t>
            </a:r>
            <a:endParaRPr lang="zh-CN" altLang="en-US" sz="4000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4019" name="Rectangle 2"/>
          <p:cNvSpPr>
            <a:spLocks noChangeArrowheads="1"/>
          </p:cNvSpPr>
          <p:nvPr/>
        </p:nvSpPr>
        <p:spPr bwMode="auto">
          <a:xfrm>
            <a:off x="395288" y="1700213"/>
            <a:ext cx="84248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chemeClr val="tx1"/>
                </a:solidFill>
                <a:latin typeface="楷体_GB2312" pitchFamily="1" charset="-122"/>
              </a:rPr>
              <a:t>（二）</a:t>
            </a:r>
            <a:r>
              <a:rPr lang="zh-CN" altLang="zh-CN" sz="3000">
                <a:solidFill>
                  <a:schemeClr val="tx1"/>
                </a:solidFill>
              </a:rPr>
              <a:t>创设情境，探索利用量角器画角的方法</a:t>
            </a:r>
            <a:endParaRPr lang="zh-CN" altLang="zh-CN" sz="3600" b="0">
              <a:solidFill>
                <a:schemeClr val="tx1"/>
              </a:solidFill>
            </a:endParaRPr>
          </a:p>
        </p:txBody>
      </p:sp>
      <p:sp>
        <p:nvSpPr>
          <p:cNvPr id="214020" name="Rectangle 2"/>
          <p:cNvSpPr>
            <a:spLocks noChangeArrowheads="1"/>
          </p:cNvSpPr>
          <p:nvPr/>
        </p:nvSpPr>
        <p:spPr bwMode="auto">
          <a:xfrm>
            <a:off x="539750" y="2414588"/>
            <a:ext cx="69850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1. </a:t>
            </a:r>
            <a:r>
              <a:rPr lang="zh-CN" altLang="en-US" sz="2000">
                <a:solidFill>
                  <a:schemeClr val="tx1"/>
                </a:solidFill>
              </a:rPr>
              <a:t>学生尝试用量角器画角。</a:t>
            </a:r>
          </a:p>
        </p:txBody>
      </p:sp>
      <p:sp>
        <p:nvSpPr>
          <p:cNvPr id="214021" name="Rectangle 2"/>
          <p:cNvSpPr>
            <a:spLocks noChangeArrowheads="1"/>
          </p:cNvSpPr>
          <p:nvPr/>
        </p:nvSpPr>
        <p:spPr bwMode="auto">
          <a:xfrm>
            <a:off x="539750" y="3498850"/>
            <a:ext cx="8331200" cy="395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3. </a:t>
            </a:r>
            <a:r>
              <a:rPr lang="zh-CN" altLang="en-US" sz="2000">
                <a:solidFill>
                  <a:schemeClr val="tx1"/>
                </a:solidFill>
              </a:rPr>
              <a:t>学生质疑：提出自己画角时遇到的问题。</a:t>
            </a:r>
            <a:endParaRPr lang="zh-CN" altLang="en-US" sz="3600">
              <a:solidFill>
                <a:schemeClr val="tx1"/>
              </a:solidFill>
            </a:endParaRPr>
          </a:p>
        </p:txBody>
      </p:sp>
      <p:sp>
        <p:nvSpPr>
          <p:cNvPr id="214022" name="Rectangle 2"/>
          <p:cNvSpPr>
            <a:spLocks noChangeArrowheads="1"/>
          </p:cNvSpPr>
          <p:nvPr/>
        </p:nvSpPr>
        <p:spPr bwMode="auto">
          <a:xfrm>
            <a:off x="539750" y="3937000"/>
            <a:ext cx="7632700" cy="36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4. </a:t>
            </a:r>
            <a:r>
              <a:rPr lang="zh-CN" altLang="en-US" sz="2000">
                <a:solidFill>
                  <a:schemeClr val="tx1"/>
                </a:solidFill>
              </a:rPr>
              <a:t>请学生介绍准确画角的技巧。</a:t>
            </a:r>
          </a:p>
        </p:txBody>
      </p:sp>
      <p:sp>
        <p:nvSpPr>
          <p:cNvPr id="214023" name="Rectangle 2"/>
          <p:cNvSpPr>
            <a:spLocks noChangeArrowheads="1"/>
          </p:cNvSpPr>
          <p:nvPr/>
        </p:nvSpPr>
        <p:spPr bwMode="auto">
          <a:xfrm>
            <a:off x="539750" y="2851150"/>
            <a:ext cx="842486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2. </a:t>
            </a:r>
            <a:r>
              <a:rPr lang="zh-CN" altLang="en-US" sz="2000">
                <a:solidFill>
                  <a:schemeClr val="tx1"/>
                </a:solidFill>
              </a:rPr>
              <a:t>要求：利用直尺和量角器画一个</a:t>
            </a:r>
            <a:r>
              <a:rPr lang="en-US" altLang="zh-CN" sz="2000">
                <a:solidFill>
                  <a:schemeClr val="tx1"/>
                </a:solidFill>
              </a:rPr>
              <a:t>60 °</a:t>
            </a:r>
            <a:r>
              <a:rPr lang="zh-CN" altLang="en-US" sz="2000">
                <a:solidFill>
                  <a:schemeClr val="tx1"/>
                </a:solidFill>
              </a:rPr>
              <a:t>的角，画完之后再用量角器</a:t>
            </a:r>
            <a:br>
              <a:rPr lang="zh-CN" altLang="en-US" sz="2000">
                <a:solidFill>
                  <a:schemeClr val="tx1"/>
                </a:solidFill>
              </a:rPr>
            </a:br>
            <a:r>
              <a:rPr lang="zh-CN" altLang="en-US" sz="2000">
                <a:solidFill>
                  <a:schemeClr val="tx1"/>
                </a:solidFill>
              </a:rPr>
              <a:t>               量一量，看看是不是</a:t>
            </a:r>
            <a:r>
              <a:rPr lang="en-US" altLang="zh-CN" sz="2000">
                <a:solidFill>
                  <a:schemeClr val="tx1"/>
                </a:solidFill>
              </a:rPr>
              <a:t>60°</a:t>
            </a:r>
            <a:r>
              <a:rPr lang="zh-CN" altLang="en-US" sz="2000">
                <a:solidFill>
                  <a:schemeClr val="tx1"/>
                </a:solidFill>
              </a:rPr>
              <a:t>。</a:t>
            </a:r>
          </a:p>
        </p:txBody>
      </p:sp>
      <p:sp>
        <p:nvSpPr>
          <p:cNvPr id="214024" name="Rectangle 2"/>
          <p:cNvSpPr>
            <a:spLocks noChangeArrowheads="1"/>
          </p:cNvSpPr>
          <p:nvPr/>
        </p:nvSpPr>
        <p:spPr bwMode="auto">
          <a:xfrm>
            <a:off x="539750" y="4379913"/>
            <a:ext cx="8604250" cy="1728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5. </a:t>
            </a:r>
            <a:r>
              <a:rPr lang="zh-CN" altLang="en-US" sz="2000">
                <a:solidFill>
                  <a:schemeClr val="tx1"/>
                </a:solidFill>
              </a:rPr>
              <a:t>小组讨论：画角的步骤。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    预设：① 画一条射线，使量角器的中心和射线的端点重合，</a:t>
            </a:r>
            <a:r>
              <a:rPr lang="en-US" altLang="zh-CN" sz="2000">
                <a:solidFill>
                  <a:schemeClr val="tx1"/>
                </a:solidFill>
              </a:rPr>
              <a:t>0°</a:t>
            </a:r>
            <a:r>
              <a:rPr lang="zh-CN" altLang="en-US" sz="2000">
                <a:solidFill>
                  <a:schemeClr val="tx1"/>
                </a:solidFill>
              </a:rPr>
              <a:t>刻度线</a:t>
            </a:r>
            <a:endParaRPr lang="en-US" altLang="zh-CN" sz="200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                   </a:t>
            </a:r>
            <a:r>
              <a:rPr lang="en-US" altLang="zh-CN" sz="1000">
                <a:solidFill>
                  <a:schemeClr val="tx1"/>
                </a:solidFill>
              </a:rPr>
              <a:t> </a:t>
            </a:r>
            <a:r>
              <a:rPr lang="zh-CN" altLang="en-US" sz="2000">
                <a:solidFill>
                  <a:schemeClr val="tx1"/>
                </a:solidFill>
              </a:rPr>
              <a:t>和射线重合。</a:t>
            </a:r>
            <a:br>
              <a:rPr lang="zh-CN" altLang="en-US" sz="2000">
                <a:solidFill>
                  <a:schemeClr val="tx1"/>
                </a:solidFill>
              </a:rPr>
            </a:br>
            <a:r>
              <a:rPr lang="zh-CN" altLang="en-US" sz="2000">
                <a:solidFill>
                  <a:schemeClr val="tx1"/>
                </a:solidFill>
              </a:rPr>
              <a:t>               </a:t>
            </a:r>
            <a:r>
              <a:rPr lang="zh-CN" altLang="en-US" sz="900">
                <a:solidFill>
                  <a:schemeClr val="tx1"/>
                </a:solidFill>
              </a:rPr>
              <a:t> </a:t>
            </a:r>
            <a:r>
              <a:rPr lang="zh-CN" altLang="en-US" sz="2000">
                <a:solidFill>
                  <a:schemeClr val="tx1"/>
                </a:solidFill>
              </a:rPr>
              <a:t>② 在量角器</a:t>
            </a:r>
            <a:r>
              <a:rPr lang="en-US" altLang="zh-CN" sz="2000">
                <a:solidFill>
                  <a:schemeClr val="tx1"/>
                </a:solidFill>
              </a:rPr>
              <a:t>60°</a:t>
            </a:r>
            <a:r>
              <a:rPr lang="zh-CN" altLang="en-US" sz="2000">
                <a:solidFill>
                  <a:schemeClr val="tx1"/>
                </a:solidFill>
              </a:rPr>
              <a:t>刻度线的地方点一个点。</a:t>
            </a:r>
            <a:br>
              <a:rPr lang="zh-CN" altLang="en-US" sz="2000">
                <a:solidFill>
                  <a:schemeClr val="tx1"/>
                </a:solidFill>
              </a:rPr>
            </a:br>
            <a:r>
              <a:rPr lang="zh-CN" altLang="en-US" sz="2000">
                <a:solidFill>
                  <a:schemeClr val="tx1"/>
                </a:solidFill>
              </a:rPr>
              <a:t>               </a:t>
            </a:r>
            <a:r>
              <a:rPr lang="zh-CN" altLang="en-US" sz="900">
                <a:solidFill>
                  <a:schemeClr val="tx1"/>
                </a:solidFill>
              </a:rPr>
              <a:t> </a:t>
            </a:r>
            <a:r>
              <a:rPr lang="zh-CN" altLang="en-US" sz="2000">
                <a:solidFill>
                  <a:schemeClr val="tx1"/>
                </a:solidFill>
              </a:rPr>
              <a:t>③ 以画出的射线的端点为端点，通过刚画的点，再画一条射线。</a:t>
            </a:r>
          </a:p>
        </p:txBody>
      </p:sp>
      <p:sp>
        <p:nvSpPr>
          <p:cNvPr id="214025" name="Rectangle 2"/>
          <p:cNvSpPr>
            <a:spLocks noChangeArrowheads="1"/>
          </p:cNvSpPr>
          <p:nvPr/>
        </p:nvSpPr>
        <p:spPr bwMode="auto">
          <a:xfrm>
            <a:off x="539750" y="6180138"/>
            <a:ext cx="7561263" cy="398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6. </a:t>
            </a:r>
            <a:r>
              <a:rPr lang="zh-CN" altLang="en-US" sz="2000">
                <a:solidFill>
                  <a:schemeClr val="tx1"/>
                </a:solidFill>
              </a:rPr>
              <a:t>问题：有没有需要请教大家或要提醒大家注意的问题？</a:t>
            </a:r>
          </a:p>
        </p:txBody>
      </p:sp>
    </p:spTree>
    <p:extLst>
      <p:ext uri="{BB962C8B-B14F-4D97-AF65-F5344CB8AC3E}">
        <p14:creationId xmlns:p14="http://schemas.microsoft.com/office/powerpoint/2010/main" val="3837432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40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40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40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40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40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140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2140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14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4020" grpId="0" autoUpdateAnimBg="0"/>
      <p:bldP spid="214021" grpId="0" autoUpdateAnimBg="0"/>
      <p:bldP spid="214022" grpId="0" autoUpdateAnimBg="0"/>
      <p:bldP spid="214023" grpId="0" autoUpdateAnimBg="0"/>
      <p:bldP spid="214025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42" name="Rectangle 2"/>
          <p:cNvSpPr>
            <a:spLocks noChangeArrowheads="1"/>
          </p:cNvSpPr>
          <p:nvPr/>
        </p:nvSpPr>
        <p:spPr bwMode="auto">
          <a:xfrm>
            <a:off x="611188" y="5518150"/>
            <a:ext cx="85344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② 学生汇报，并说明想法。</a:t>
            </a:r>
            <a:endParaRPr lang="en-US" altLang="zh-CN" sz="20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215043" name="Rectangle 2"/>
          <p:cNvSpPr>
            <a:spLocks noChangeArrowheads="1"/>
          </p:cNvSpPr>
          <p:nvPr/>
        </p:nvSpPr>
        <p:spPr bwMode="auto">
          <a:xfrm>
            <a:off x="611188" y="4941888"/>
            <a:ext cx="8785225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2000">
                <a:solidFill>
                  <a:schemeClr val="tx1"/>
                </a:solidFill>
                <a:latin typeface="楷体_GB2312" pitchFamily="1" charset="-122"/>
              </a:rPr>
              <a:t>① 问题：仔细观察，</a:t>
            </a:r>
            <a:r>
              <a:rPr lang="zh-CN" altLang="zh-CN" sz="2000">
                <a:solidFill>
                  <a:schemeClr val="tx1"/>
                </a:solidFill>
              </a:rPr>
              <a:t>想一想每个钟面上时针和分针所构成的角的名称。</a:t>
            </a:r>
          </a:p>
        </p:txBody>
      </p:sp>
      <p:sp>
        <p:nvSpPr>
          <p:cNvPr id="215044" name="Rectangle 2"/>
          <p:cNvSpPr>
            <a:spLocks noChangeArrowheads="1"/>
          </p:cNvSpPr>
          <p:nvPr/>
        </p:nvSpPr>
        <p:spPr bwMode="auto">
          <a:xfrm>
            <a:off x="457200" y="417513"/>
            <a:ext cx="814705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六、巩固练习，内化提升</a:t>
            </a:r>
            <a:endParaRPr lang="zh-CN" altLang="en-US" sz="4000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5045" name="Rectangle 2"/>
          <p:cNvSpPr>
            <a:spLocks noChangeArrowheads="1"/>
          </p:cNvSpPr>
          <p:nvPr/>
        </p:nvSpPr>
        <p:spPr bwMode="auto">
          <a:xfrm>
            <a:off x="520700" y="1698625"/>
            <a:ext cx="849630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</a:rPr>
              <a:t>1. </a:t>
            </a:r>
            <a:r>
              <a:rPr lang="zh-CN" altLang="en-US">
                <a:solidFill>
                  <a:schemeClr val="tx1"/>
                </a:solidFill>
              </a:rPr>
              <a:t>说出每个钟面上时针和分针所构成的角的名称。</a:t>
            </a:r>
          </a:p>
        </p:txBody>
      </p:sp>
      <p:pic>
        <p:nvPicPr>
          <p:cNvPr id="215046" name="Picture 6" descr="u3jx03_14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3613" y="2349500"/>
            <a:ext cx="27559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47" name="Picture 7" descr="u3jx03_14c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4250" y="2349500"/>
            <a:ext cx="27559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48" name="Picture 8" descr="u3jx03_14b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8613" y="2349500"/>
            <a:ext cx="2765425" cy="207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49" name="Picture 9" descr="u3jx03_14a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963" y="2349500"/>
            <a:ext cx="275590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29637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50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42" grpId="0" autoUpdateAnimBg="0"/>
      <p:bldP spid="215043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ChangeArrowheads="1"/>
          </p:cNvSpPr>
          <p:nvPr/>
        </p:nvSpPr>
        <p:spPr bwMode="auto">
          <a:xfrm>
            <a:off x="1063625" y="4862513"/>
            <a:ext cx="7021513" cy="73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③ </a:t>
            </a:r>
            <a:r>
              <a:rPr lang="zh-CN" altLang="en-US" sz="2000">
                <a:solidFill>
                  <a:schemeClr val="tx1"/>
                </a:solidFill>
              </a:rPr>
              <a:t>追问：你能用一副三角尺画出</a:t>
            </a:r>
            <a:r>
              <a:rPr lang="en-US" altLang="zh-CN" sz="2000">
                <a:solidFill>
                  <a:schemeClr val="tx1"/>
                </a:solidFill>
              </a:rPr>
              <a:t>15°</a:t>
            </a:r>
            <a:r>
              <a:rPr lang="zh-CN" altLang="en-US" sz="2000">
                <a:solidFill>
                  <a:schemeClr val="tx1"/>
                </a:solidFill>
              </a:rPr>
              <a:t>的角吗？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     </a:t>
            </a:r>
            <a:r>
              <a:rPr lang="zh-CN" altLang="en-US" sz="1000">
                <a:solidFill>
                  <a:schemeClr val="tx1"/>
                </a:solidFill>
              </a:rPr>
              <a:t> </a:t>
            </a:r>
            <a:r>
              <a:rPr lang="zh-CN" altLang="en-US" sz="2000">
                <a:solidFill>
                  <a:schemeClr val="tx1"/>
                </a:solidFill>
              </a:rPr>
              <a:t>预设：</a:t>
            </a:r>
            <a:r>
              <a:rPr lang="en-US" altLang="zh-CN" sz="2000">
                <a:solidFill>
                  <a:schemeClr val="tx1"/>
                </a:solidFill>
              </a:rPr>
              <a:t>45°</a:t>
            </a:r>
            <a:r>
              <a:rPr lang="zh-CN" altLang="en-US" sz="2000"/>
              <a:t>－</a:t>
            </a:r>
            <a:r>
              <a:rPr lang="en-US" altLang="zh-CN" sz="2000">
                <a:solidFill>
                  <a:schemeClr val="tx1"/>
                </a:solidFill>
              </a:rPr>
              <a:t>30°</a:t>
            </a:r>
            <a:r>
              <a:rPr lang="zh-CN" altLang="en-US" sz="2000"/>
              <a:t>＝</a:t>
            </a:r>
            <a:r>
              <a:rPr lang="en-US" altLang="zh-CN" sz="2000">
                <a:solidFill>
                  <a:schemeClr val="tx1"/>
                </a:solidFill>
              </a:rPr>
              <a:t>15°</a:t>
            </a:r>
          </a:p>
        </p:txBody>
      </p:sp>
      <p:sp>
        <p:nvSpPr>
          <p:cNvPr id="216067" name="Rectangle 2"/>
          <p:cNvSpPr>
            <a:spLocks noChangeArrowheads="1"/>
          </p:cNvSpPr>
          <p:nvPr/>
        </p:nvSpPr>
        <p:spPr bwMode="auto">
          <a:xfrm>
            <a:off x="1063625" y="3573463"/>
            <a:ext cx="658971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① </a:t>
            </a:r>
            <a:r>
              <a:rPr lang="zh-CN" altLang="en-US" sz="2000">
                <a:solidFill>
                  <a:schemeClr val="tx1"/>
                </a:solidFill>
              </a:rPr>
              <a:t>要求：用量角器画一个</a:t>
            </a:r>
            <a:r>
              <a:rPr lang="en-US" altLang="zh-CN" sz="2000">
                <a:solidFill>
                  <a:schemeClr val="tx1"/>
                </a:solidFill>
              </a:rPr>
              <a:t>15°</a:t>
            </a:r>
            <a:r>
              <a:rPr lang="zh-CN" altLang="en-US" sz="2000">
                <a:solidFill>
                  <a:schemeClr val="tx1"/>
                </a:solidFill>
              </a:rPr>
              <a:t>的角。</a:t>
            </a:r>
            <a:endParaRPr lang="zh-CN" altLang="en-US" sz="3000">
              <a:solidFill>
                <a:schemeClr val="tx1"/>
              </a:solidFill>
            </a:endParaRPr>
          </a:p>
        </p:txBody>
      </p:sp>
      <p:sp>
        <p:nvSpPr>
          <p:cNvPr id="216068" name="Rectangle 2"/>
          <p:cNvSpPr>
            <a:spLocks noChangeArrowheads="1"/>
          </p:cNvSpPr>
          <p:nvPr/>
        </p:nvSpPr>
        <p:spPr bwMode="auto">
          <a:xfrm>
            <a:off x="1063625" y="4149725"/>
            <a:ext cx="536575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>
                <a:solidFill>
                  <a:schemeClr val="tx1"/>
                </a:solidFill>
                <a:latin typeface="楷体_GB2312" pitchFamily="1" charset="-122"/>
              </a:rPr>
              <a:t>② </a:t>
            </a:r>
            <a:r>
              <a:rPr lang="zh-CN" altLang="zh-CN" sz="2000">
                <a:solidFill>
                  <a:schemeClr val="tx1"/>
                </a:solidFill>
              </a:rPr>
              <a:t>学生完成后展示。</a:t>
            </a:r>
          </a:p>
        </p:txBody>
      </p:sp>
      <p:sp>
        <p:nvSpPr>
          <p:cNvPr id="216069" name="Rectangle 2"/>
          <p:cNvSpPr>
            <a:spLocks noChangeArrowheads="1"/>
          </p:cNvSpPr>
          <p:nvPr/>
        </p:nvSpPr>
        <p:spPr bwMode="auto">
          <a:xfrm>
            <a:off x="457200" y="417513"/>
            <a:ext cx="7499350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六、巩固练习，内化提升</a:t>
            </a:r>
            <a:endParaRPr lang="zh-CN" altLang="en-US" sz="4000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6070" name="Rectangle 2"/>
          <p:cNvSpPr>
            <a:spLocks noChangeArrowheads="1"/>
          </p:cNvSpPr>
          <p:nvPr/>
        </p:nvSpPr>
        <p:spPr bwMode="auto">
          <a:xfrm>
            <a:off x="520700" y="1660525"/>
            <a:ext cx="7364413" cy="1476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>
                <a:solidFill>
                  <a:schemeClr val="tx1"/>
                </a:solidFill>
              </a:rPr>
              <a:t>2. </a:t>
            </a:r>
            <a:r>
              <a:rPr lang="zh-CN" altLang="en-US">
                <a:solidFill>
                  <a:schemeClr val="tx1"/>
                </a:solidFill>
              </a:rPr>
              <a:t>动手操作</a:t>
            </a:r>
            <a:endParaRPr lang="en-US" altLang="zh-CN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500">
                <a:solidFill>
                  <a:schemeClr val="tx1"/>
                </a:solidFill>
              </a:rPr>
              <a:t>    </a:t>
            </a:r>
            <a:r>
              <a:rPr lang="zh-CN" altLang="en-US" sz="2400">
                <a:solidFill>
                  <a:schemeClr val="tx1"/>
                </a:solidFill>
              </a:rPr>
              <a:t>（</a:t>
            </a:r>
            <a:r>
              <a:rPr lang="en-US" altLang="zh-CN" sz="2400">
                <a:solidFill>
                  <a:schemeClr val="tx1"/>
                </a:solidFill>
              </a:rPr>
              <a:t>1</a:t>
            </a:r>
            <a:r>
              <a:rPr lang="zh-CN" altLang="en-US" sz="2400">
                <a:solidFill>
                  <a:schemeClr val="tx1"/>
                </a:solidFill>
              </a:rPr>
              <a:t>）请你用量角器画一个</a:t>
            </a:r>
            <a:r>
              <a:rPr lang="en-US" altLang="zh-CN" sz="2400">
                <a:solidFill>
                  <a:schemeClr val="tx1"/>
                </a:solidFill>
              </a:rPr>
              <a:t>15°</a:t>
            </a:r>
            <a:r>
              <a:rPr lang="zh-CN" altLang="en-US" sz="2400">
                <a:solidFill>
                  <a:schemeClr val="tx1"/>
                </a:solidFill>
              </a:rPr>
              <a:t>的角。</a:t>
            </a:r>
            <a:r>
              <a:rPr lang="zh-CN" altLang="en-US" sz="2500">
                <a:solidFill>
                  <a:schemeClr val="tx1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500">
                <a:solidFill>
                  <a:schemeClr val="tx1"/>
                </a:solidFill>
              </a:rPr>
              <a:t>    </a:t>
            </a:r>
            <a:r>
              <a:rPr lang="zh-CN" altLang="en-US" sz="2400">
                <a:solidFill>
                  <a:schemeClr val="tx1"/>
                </a:solidFill>
              </a:rPr>
              <a:t>（</a:t>
            </a:r>
            <a:r>
              <a:rPr lang="en-US" altLang="zh-CN" sz="2400">
                <a:solidFill>
                  <a:schemeClr val="tx1"/>
                </a:solidFill>
              </a:rPr>
              <a:t>2</a:t>
            </a:r>
            <a:r>
              <a:rPr lang="zh-CN" altLang="en-US" sz="2400">
                <a:solidFill>
                  <a:schemeClr val="tx1"/>
                </a:solidFill>
              </a:rPr>
              <a:t>）你还能用其他工具画出</a:t>
            </a:r>
            <a:r>
              <a:rPr lang="en-US" altLang="zh-CN" sz="2400">
                <a:solidFill>
                  <a:schemeClr val="tx1"/>
                </a:solidFill>
              </a:rPr>
              <a:t>15°</a:t>
            </a:r>
            <a:r>
              <a:rPr lang="zh-CN" altLang="en-US" sz="2400">
                <a:solidFill>
                  <a:schemeClr val="tx1"/>
                </a:solidFill>
              </a:rPr>
              <a:t>的角吗？</a:t>
            </a:r>
          </a:p>
        </p:txBody>
      </p:sp>
      <p:sp>
        <p:nvSpPr>
          <p:cNvPr id="216071" name="Rectangle 2"/>
          <p:cNvSpPr>
            <a:spLocks noChangeArrowheads="1"/>
          </p:cNvSpPr>
          <p:nvPr/>
        </p:nvSpPr>
        <p:spPr bwMode="auto">
          <a:xfrm>
            <a:off x="1063625" y="5661025"/>
            <a:ext cx="6229350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2000">
                <a:solidFill>
                  <a:schemeClr val="tx1"/>
                </a:solidFill>
                <a:latin typeface="楷体_GB2312" pitchFamily="1" charset="-122"/>
              </a:rPr>
              <a:t>④ </a:t>
            </a:r>
            <a:r>
              <a:rPr lang="zh-CN" altLang="zh-CN" sz="2000">
                <a:solidFill>
                  <a:schemeClr val="tx1"/>
                </a:solidFill>
              </a:rPr>
              <a:t>请你尝试着画画看。</a:t>
            </a:r>
          </a:p>
        </p:txBody>
      </p:sp>
    </p:spTree>
    <p:extLst>
      <p:ext uri="{BB962C8B-B14F-4D97-AF65-F5344CB8AC3E}">
        <p14:creationId xmlns:p14="http://schemas.microsoft.com/office/powerpoint/2010/main" val="245020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60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16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160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1606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6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6067" grpId="0" autoUpdateAnimBg="0"/>
      <p:bldP spid="216068" grpId="0" autoUpdateAnimBg="0"/>
      <p:bldP spid="216071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Rectangle 2"/>
          <p:cNvSpPr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七、布置作业</a:t>
            </a:r>
            <a:endParaRPr lang="zh-CN" altLang="en-US" sz="4000" b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17091" name="Rectangle 2"/>
          <p:cNvSpPr>
            <a:spLocks noChangeArrowheads="1"/>
          </p:cNvSpPr>
          <p:nvPr/>
        </p:nvSpPr>
        <p:spPr bwMode="auto">
          <a:xfrm>
            <a:off x="895350" y="2184400"/>
            <a:ext cx="8039100" cy="151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zh-CN" altLang="en-US" sz="3200">
                <a:effectLst>
                  <a:outerShdw blurRad="38100" dist="38100" dir="2700000" algn="tl">
                    <a:srgbClr val="C0C0C0"/>
                  </a:outerShdw>
                </a:effectLst>
              </a:rPr>
              <a:t>作业：</a:t>
            </a:r>
            <a:r>
              <a:rPr lang="zh-CN" altLang="en-US" sz="3200"/>
              <a:t>第</a:t>
            </a:r>
            <a:r>
              <a:rPr lang="en-US" altLang="zh-CN" sz="3200">
                <a:latin typeface="Arial" pitchFamily="34" charset="0"/>
              </a:rPr>
              <a:t>43</a:t>
            </a:r>
            <a:r>
              <a:rPr lang="zh-CN" altLang="en-US" sz="3200"/>
              <a:t>页“做一做”，第</a:t>
            </a:r>
            <a:r>
              <a:rPr lang="en-US" altLang="zh-CN" sz="3200">
                <a:latin typeface="Arial" pitchFamily="34" charset="0"/>
              </a:rPr>
              <a:t>1</a:t>
            </a:r>
            <a:r>
              <a:rPr lang="zh-CN" altLang="en-US" sz="3200"/>
              <a:t>题。</a:t>
            </a:r>
          </a:p>
          <a:p>
            <a:pPr eaLnBrk="1" hangingPunct="1">
              <a:lnSpc>
                <a:spcPct val="150000"/>
              </a:lnSpc>
            </a:pPr>
            <a:r>
              <a:rPr lang="zh-CN" altLang="en-US" sz="3200"/>
              <a:t>      第</a:t>
            </a:r>
            <a:r>
              <a:rPr lang="en-US" altLang="zh-CN" sz="3200">
                <a:latin typeface="Arial" pitchFamily="34" charset="0"/>
              </a:rPr>
              <a:t>46</a:t>
            </a:r>
            <a:r>
              <a:rPr lang="zh-CN" altLang="en-US" sz="3200"/>
              <a:t>页练习七，第</a:t>
            </a:r>
            <a:r>
              <a:rPr lang="en-US" altLang="zh-CN" sz="3200">
                <a:latin typeface="Arial" pitchFamily="34" charset="0"/>
              </a:rPr>
              <a:t>12</a:t>
            </a:r>
            <a:r>
              <a:rPr lang="zh-CN" altLang="en-US" sz="3200"/>
              <a:t>题。</a:t>
            </a:r>
          </a:p>
        </p:txBody>
      </p:sp>
    </p:spTree>
    <p:extLst>
      <p:ext uri="{BB962C8B-B14F-4D97-AF65-F5344CB8AC3E}">
        <p14:creationId xmlns:p14="http://schemas.microsoft.com/office/powerpoint/2010/main" val="248538185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7"/>
          <p:cNvSpPr>
            <a:spLocks noGrp="1" noChangeArrowheads="1"/>
          </p:cNvSpPr>
          <p:nvPr>
            <p:ph type="ctrTitle" idx="4294967295"/>
          </p:nvPr>
        </p:nvSpPr>
        <p:spPr>
          <a:xfrm>
            <a:off x="1692275" y="889000"/>
            <a:ext cx="5283200" cy="935038"/>
          </a:xfrm>
          <a:ln/>
        </p:spPr>
        <p:txBody>
          <a:bodyPr/>
          <a:lstStyle/>
          <a:p>
            <a:pPr eaLnBrk="1" hangingPunct="1"/>
            <a:r>
              <a:rPr lang="zh-CN" altLang="zh-CN" sz="4600">
                <a:solidFill>
                  <a:schemeClr val="tx1"/>
                </a:solidFill>
              </a:rPr>
              <a:t>三位数乘两位数</a:t>
            </a:r>
          </a:p>
        </p:txBody>
      </p:sp>
      <p:sp>
        <p:nvSpPr>
          <p:cNvPr id="218115" name="Text Box 5"/>
          <p:cNvSpPr txBox="1">
            <a:spLocks noChangeArrowheads="1"/>
          </p:cNvSpPr>
          <p:nvPr/>
        </p:nvSpPr>
        <p:spPr bwMode="auto">
          <a:xfrm>
            <a:off x="650875" y="2224088"/>
            <a:ext cx="6276975" cy="82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algn="ctr" eaLnBrk="1" hangingPunct="1"/>
            <a:r>
              <a:rPr lang="zh-CN" altLang="en-US" sz="4000" b="0">
                <a:latin typeface="Tahoma" pitchFamily="34" charset="0"/>
              </a:rPr>
              <a:t>三位数乘两位数的笔算</a:t>
            </a:r>
          </a:p>
        </p:txBody>
      </p:sp>
      <p:pic>
        <p:nvPicPr>
          <p:cNvPr id="218116" name="Picture 4" descr="\\192.168.1.3\临时中转站1_以本人姓名建目录\开发中心-多媒体部\02美术部\晨会文件\04宁煌\人教数学教参\0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625" y="981075"/>
            <a:ext cx="785813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8117" name="Rectangle 5"/>
          <p:cNvSpPr>
            <a:spLocks noChangeArrowheads="1"/>
          </p:cNvSpPr>
          <p:nvPr/>
        </p:nvSpPr>
        <p:spPr bwMode="auto">
          <a:xfrm>
            <a:off x="2916238" y="46482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18118" name="Rectangle 6"/>
          <p:cNvSpPr>
            <a:spLocks noChangeArrowheads="1"/>
          </p:cNvSpPr>
          <p:nvPr/>
        </p:nvSpPr>
        <p:spPr bwMode="auto">
          <a:xfrm>
            <a:off x="3132138" y="48641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267072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Text Box 9"/>
          <p:cNvSpPr txBox="1">
            <a:spLocks noChangeArrowheads="1"/>
          </p:cNvSpPr>
          <p:nvPr/>
        </p:nvSpPr>
        <p:spPr bwMode="auto">
          <a:xfrm>
            <a:off x="1187450" y="2741613"/>
            <a:ext cx="31686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GB" altLang="en-US" sz="3000">
                <a:solidFill>
                  <a:srgbClr val="000000"/>
                </a:solidFill>
                <a:ea typeface="黑体" pitchFamily="49" charset="-122"/>
              </a:rPr>
              <a:t>23</a:t>
            </a:r>
            <a:r>
              <a:rPr lang="zh-CN" altLang="en-US" sz="3000">
                <a:solidFill>
                  <a:schemeClr val="tx1"/>
                </a:solidFill>
                <a:latin typeface="楷体_GB2312" pitchFamily="1" charset="-122"/>
              </a:rPr>
              <a:t>×</a:t>
            </a:r>
            <a:r>
              <a:rPr lang="en-US" altLang="zh-CN" sz="3000">
                <a:solidFill>
                  <a:srgbClr val="000000"/>
                </a:solidFill>
                <a:ea typeface="宋体" pitchFamily="2" charset="-122"/>
              </a:rPr>
              <a:t>30</a:t>
            </a:r>
            <a:r>
              <a:rPr lang="zh-CN" altLang="en-US" sz="3000">
                <a:solidFill>
                  <a:schemeClr val="tx1"/>
                </a:solidFill>
                <a:latin typeface="楷体_GB2312" pitchFamily="1" charset="-122"/>
              </a:rPr>
              <a:t>＝</a:t>
            </a:r>
            <a:endParaRPr lang="en-US" altLang="zh-CN" sz="3000">
              <a:solidFill>
                <a:srgbClr val="0000FF"/>
              </a:solidFill>
              <a:latin typeface="楷体_GB2312" pitchFamily="1" charset="-122"/>
            </a:endParaRPr>
          </a:p>
        </p:txBody>
      </p:sp>
      <p:sp>
        <p:nvSpPr>
          <p:cNvPr id="219139" name="Text Box 175"/>
          <p:cNvSpPr txBox="1">
            <a:spLocks noChangeArrowheads="1"/>
          </p:cNvSpPr>
          <p:nvPr/>
        </p:nvSpPr>
        <p:spPr bwMode="auto">
          <a:xfrm>
            <a:off x="4800600" y="2740025"/>
            <a:ext cx="31686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GB" altLang="en-US" sz="3000">
                <a:solidFill>
                  <a:srgbClr val="000000"/>
                </a:solidFill>
                <a:ea typeface="黑体" pitchFamily="49" charset="-122"/>
              </a:rPr>
              <a:t>47</a:t>
            </a:r>
            <a:r>
              <a:rPr lang="en-US" altLang="zh-CN" sz="3000">
                <a:solidFill>
                  <a:schemeClr val="tx1"/>
                </a:solidFill>
                <a:latin typeface="楷体_GB2312" pitchFamily="1" charset="-122"/>
              </a:rPr>
              <a:t>×</a:t>
            </a:r>
            <a:r>
              <a:rPr lang="en-US" altLang="zh-CN" sz="3000">
                <a:solidFill>
                  <a:srgbClr val="000000"/>
                </a:solidFill>
                <a:ea typeface="宋体" pitchFamily="2" charset="-122"/>
              </a:rPr>
              <a:t>20</a:t>
            </a:r>
            <a:r>
              <a:rPr lang="zh-CN" altLang="en-US" sz="3000">
                <a:solidFill>
                  <a:schemeClr val="tx1"/>
                </a:solidFill>
                <a:latin typeface="楷体_GB2312" pitchFamily="1" charset="-122"/>
              </a:rPr>
              <a:t>＝</a:t>
            </a:r>
            <a:endParaRPr lang="en-US" altLang="zh-CN" sz="3000">
              <a:solidFill>
                <a:srgbClr val="0000FF"/>
              </a:solidFill>
              <a:latin typeface="楷体_GB2312" pitchFamily="1" charset="-122"/>
            </a:endParaRPr>
          </a:p>
        </p:txBody>
      </p:sp>
      <p:sp>
        <p:nvSpPr>
          <p:cNvPr id="219140" name="Text Box 177"/>
          <p:cNvSpPr txBox="1">
            <a:spLocks noChangeArrowheads="1"/>
          </p:cNvSpPr>
          <p:nvPr/>
        </p:nvSpPr>
        <p:spPr bwMode="auto">
          <a:xfrm>
            <a:off x="1187450" y="3609975"/>
            <a:ext cx="32067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GB" altLang="en-US" sz="3000">
                <a:solidFill>
                  <a:srgbClr val="000000"/>
                </a:solidFill>
                <a:ea typeface="黑体" pitchFamily="49" charset="-122"/>
              </a:rPr>
              <a:t>42</a:t>
            </a:r>
            <a:r>
              <a:rPr lang="en-US" altLang="zh-CN" sz="3000">
                <a:solidFill>
                  <a:schemeClr val="tx1"/>
                </a:solidFill>
                <a:latin typeface="楷体_GB2312" pitchFamily="1" charset="-122"/>
              </a:rPr>
              <a:t>×</a:t>
            </a:r>
            <a:r>
              <a:rPr lang="en-US" altLang="zh-CN" sz="3000">
                <a:solidFill>
                  <a:srgbClr val="000000"/>
                </a:solidFill>
                <a:ea typeface="宋体" pitchFamily="2" charset="-122"/>
              </a:rPr>
              <a:t>19</a:t>
            </a:r>
            <a:r>
              <a:rPr lang="zh-CN" altLang="en-US" sz="3000">
                <a:solidFill>
                  <a:schemeClr val="tx1"/>
                </a:solidFill>
                <a:latin typeface="楷体_GB2312" pitchFamily="1" charset="-122"/>
              </a:rPr>
              <a:t>≈</a:t>
            </a:r>
            <a:endParaRPr lang="en-US" altLang="zh-CN"/>
          </a:p>
        </p:txBody>
      </p:sp>
      <p:sp>
        <p:nvSpPr>
          <p:cNvPr id="219141" name="Text Box 178"/>
          <p:cNvSpPr txBox="1">
            <a:spLocks noChangeArrowheads="1"/>
          </p:cNvSpPr>
          <p:nvPr/>
        </p:nvSpPr>
        <p:spPr bwMode="auto">
          <a:xfrm>
            <a:off x="4800600" y="3609975"/>
            <a:ext cx="3168650" cy="549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lang="en-GB" altLang="en-US" sz="3000">
                <a:solidFill>
                  <a:srgbClr val="000000"/>
                </a:solidFill>
                <a:ea typeface="黑体" pitchFamily="49" charset="-122"/>
              </a:rPr>
              <a:t>58</a:t>
            </a:r>
            <a:r>
              <a:rPr lang="en-US" altLang="zh-CN" sz="3000">
                <a:solidFill>
                  <a:schemeClr val="tx1"/>
                </a:solidFill>
                <a:latin typeface="楷体_GB2312" pitchFamily="1" charset="-122"/>
              </a:rPr>
              <a:t>×</a:t>
            </a:r>
            <a:r>
              <a:rPr lang="en-US" altLang="zh-CN" sz="3000">
                <a:solidFill>
                  <a:srgbClr val="000000"/>
                </a:solidFill>
                <a:ea typeface="宋体" pitchFamily="2" charset="-122"/>
              </a:rPr>
              <a:t>41</a:t>
            </a:r>
            <a:r>
              <a:rPr lang="zh-CN" altLang="en-US" sz="3000">
                <a:solidFill>
                  <a:schemeClr val="tx1"/>
                </a:solidFill>
                <a:latin typeface="楷体_GB2312" pitchFamily="1" charset="-122"/>
              </a:rPr>
              <a:t>≈</a:t>
            </a:r>
            <a:endParaRPr lang="en-US" altLang="zh-CN" sz="3000">
              <a:solidFill>
                <a:srgbClr val="0000FF"/>
              </a:solidFill>
            </a:endParaRPr>
          </a:p>
        </p:txBody>
      </p:sp>
      <p:sp>
        <p:nvSpPr>
          <p:cNvPr id="219142" name="Rectangle 179"/>
          <p:cNvSpPr>
            <a:spLocks noChangeArrowheads="1"/>
          </p:cNvSpPr>
          <p:nvPr/>
        </p:nvSpPr>
        <p:spPr bwMode="auto">
          <a:xfrm>
            <a:off x="2855913" y="2636838"/>
            <a:ext cx="1223962" cy="719137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000">
                <a:solidFill>
                  <a:srgbClr val="FF0000"/>
                </a:solidFill>
              </a:rPr>
              <a:t>690</a:t>
            </a:r>
          </a:p>
        </p:txBody>
      </p:sp>
      <p:sp>
        <p:nvSpPr>
          <p:cNvPr id="219143" name="Rectangle 181"/>
          <p:cNvSpPr>
            <a:spLocks noChangeArrowheads="1"/>
          </p:cNvSpPr>
          <p:nvPr/>
        </p:nvSpPr>
        <p:spPr bwMode="auto">
          <a:xfrm>
            <a:off x="6443663" y="2636838"/>
            <a:ext cx="1473200" cy="719137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000">
                <a:solidFill>
                  <a:srgbClr val="FF0000"/>
                </a:solidFill>
              </a:rPr>
              <a:t>940 </a:t>
            </a:r>
          </a:p>
        </p:txBody>
      </p:sp>
      <p:sp>
        <p:nvSpPr>
          <p:cNvPr id="219144" name="Rectangle 182"/>
          <p:cNvSpPr>
            <a:spLocks noChangeArrowheads="1"/>
          </p:cNvSpPr>
          <p:nvPr/>
        </p:nvSpPr>
        <p:spPr bwMode="auto">
          <a:xfrm>
            <a:off x="2855913" y="3487738"/>
            <a:ext cx="2005012" cy="719137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000">
                <a:solidFill>
                  <a:srgbClr val="FF0000"/>
                </a:solidFill>
              </a:rPr>
              <a:t>800</a:t>
            </a:r>
          </a:p>
        </p:txBody>
      </p:sp>
      <p:sp>
        <p:nvSpPr>
          <p:cNvPr id="219145" name="Rectangle 183"/>
          <p:cNvSpPr>
            <a:spLocks noChangeArrowheads="1"/>
          </p:cNvSpPr>
          <p:nvPr/>
        </p:nvSpPr>
        <p:spPr bwMode="auto">
          <a:xfrm>
            <a:off x="6443663" y="3486150"/>
            <a:ext cx="1728787" cy="719138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000">
                <a:solidFill>
                  <a:srgbClr val="FF0000"/>
                </a:solidFill>
              </a:rPr>
              <a:t>2400</a:t>
            </a:r>
          </a:p>
        </p:txBody>
      </p:sp>
      <p:sp>
        <p:nvSpPr>
          <p:cNvPr id="219146" name="Text Box 8"/>
          <p:cNvSpPr txBox="1">
            <a:spLocks noChangeArrowheads="1"/>
          </p:cNvSpPr>
          <p:nvPr/>
        </p:nvSpPr>
        <p:spPr bwMode="auto">
          <a:xfrm>
            <a:off x="685800" y="1554163"/>
            <a:ext cx="38147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chemeClr val="tx1"/>
                </a:solidFill>
              </a:rPr>
              <a:t>1. </a:t>
            </a:r>
            <a:r>
              <a:rPr lang="zh-CN" altLang="en-US" sz="3000">
                <a:solidFill>
                  <a:schemeClr val="tx1"/>
                </a:solidFill>
                <a:latin typeface="楷体_GB2312" pitchFamily="1" charset="-122"/>
              </a:rPr>
              <a:t>口算。</a:t>
            </a:r>
          </a:p>
        </p:txBody>
      </p:sp>
      <p:sp>
        <p:nvSpPr>
          <p:cNvPr id="219147" name="Rectangle 2"/>
          <p:cNvSpPr txBox="1">
            <a:spLocks noChangeArrowheads="1"/>
          </p:cNvSpPr>
          <p:nvPr/>
        </p:nvSpPr>
        <p:spPr bwMode="auto">
          <a:xfrm>
            <a:off x="457200" y="450850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一、复习导入</a:t>
            </a:r>
            <a:endParaRPr lang="zh-CN" altLang="zh-CN" sz="4000" b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  <p:sp>
        <p:nvSpPr>
          <p:cNvPr id="219148" name="Rectangle 12"/>
          <p:cNvSpPr>
            <a:spLocks noChangeArrowheads="1"/>
          </p:cNvSpPr>
          <p:nvPr/>
        </p:nvSpPr>
        <p:spPr bwMode="auto">
          <a:xfrm>
            <a:off x="2916238" y="46482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19149" name="Rectangle 13"/>
          <p:cNvSpPr>
            <a:spLocks noChangeArrowheads="1"/>
          </p:cNvSpPr>
          <p:nvPr/>
        </p:nvSpPr>
        <p:spPr bwMode="auto">
          <a:xfrm>
            <a:off x="3132138" y="48641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19150" name="Rectangle 14"/>
          <p:cNvSpPr>
            <a:spLocks noChangeArrowheads="1"/>
          </p:cNvSpPr>
          <p:nvPr/>
        </p:nvSpPr>
        <p:spPr bwMode="auto">
          <a:xfrm>
            <a:off x="3348038" y="50800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19151" name="Rectangle 15"/>
          <p:cNvSpPr>
            <a:spLocks noChangeArrowheads="1"/>
          </p:cNvSpPr>
          <p:nvPr/>
        </p:nvSpPr>
        <p:spPr bwMode="auto">
          <a:xfrm>
            <a:off x="3563938" y="52959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19152" name="Rectangle 16"/>
          <p:cNvSpPr>
            <a:spLocks noChangeArrowheads="1"/>
          </p:cNvSpPr>
          <p:nvPr/>
        </p:nvSpPr>
        <p:spPr bwMode="auto">
          <a:xfrm>
            <a:off x="3779838" y="55118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19153" name="Rectangle 17"/>
          <p:cNvSpPr>
            <a:spLocks noChangeArrowheads="1"/>
          </p:cNvSpPr>
          <p:nvPr/>
        </p:nvSpPr>
        <p:spPr bwMode="auto">
          <a:xfrm>
            <a:off x="3995738" y="57277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19154" name="Rectangle 18"/>
          <p:cNvSpPr>
            <a:spLocks noChangeArrowheads="1"/>
          </p:cNvSpPr>
          <p:nvPr/>
        </p:nvSpPr>
        <p:spPr bwMode="auto">
          <a:xfrm>
            <a:off x="4211638" y="59436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  <p:sp>
        <p:nvSpPr>
          <p:cNvPr id="219155" name="Rectangle 19"/>
          <p:cNvSpPr>
            <a:spLocks noChangeArrowheads="1"/>
          </p:cNvSpPr>
          <p:nvPr/>
        </p:nvSpPr>
        <p:spPr bwMode="auto">
          <a:xfrm>
            <a:off x="4427538" y="61595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zh-CN" altLang="en-US" sz="2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335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9142" grpId="0" autoUpdateAnimBg="0"/>
      <p:bldP spid="219143" grpId="0" autoUpdateAnimBg="0"/>
      <p:bldP spid="219144" grpId="0" autoUpdateAnimBg="0"/>
      <p:bldP spid="219145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162" name="Text Box 8"/>
          <p:cNvSpPr txBox="1">
            <a:spLocks noChangeArrowheads="1"/>
          </p:cNvSpPr>
          <p:nvPr/>
        </p:nvSpPr>
        <p:spPr bwMode="auto">
          <a:xfrm>
            <a:off x="685800" y="1554163"/>
            <a:ext cx="3814763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chemeClr val="tx1"/>
                </a:solidFill>
              </a:rPr>
              <a:t>2. </a:t>
            </a:r>
            <a:r>
              <a:rPr lang="zh-CN" altLang="en-US" sz="3000">
                <a:solidFill>
                  <a:schemeClr val="tx1"/>
                </a:solidFill>
                <a:latin typeface="楷体_GB2312" pitchFamily="1" charset="-122"/>
              </a:rPr>
              <a:t>计算。</a:t>
            </a:r>
          </a:p>
        </p:txBody>
      </p:sp>
      <p:sp>
        <p:nvSpPr>
          <p:cNvPr id="220163" name="Rectangle 179"/>
          <p:cNvSpPr>
            <a:spLocks noChangeArrowheads="1"/>
          </p:cNvSpPr>
          <p:nvPr/>
        </p:nvSpPr>
        <p:spPr bwMode="auto">
          <a:xfrm>
            <a:off x="2755900" y="2152650"/>
            <a:ext cx="1871663" cy="719138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000">
                <a:solidFill>
                  <a:srgbClr val="FF0000"/>
                </a:solidFill>
              </a:rPr>
              <a:t>1118</a:t>
            </a:r>
          </a:p>
        </p:txBody>
      </p:sp>
      <p:sp>
        <p:nvSpPr>
          <p:cNvPr id="220164" name="Rectangle 179"/>
          <p:cNvSpPr>
            <a:spLocks noChangeArrowheads="1"/>
          </p:cNvSpPr>
          <p:nvPr/>
        </p:nvSpPr>
        <p:spPr bwMode="auto">
          <a:xfrm>
            <a:off x="6189663" y="2151063"/>
            <a:ext cx="1871662" cy="717550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000">
                <a:solidFill>
                  <a:schemeClr val="tx1"/>
                </a:solidFill>
              </a:rPr>
              <a:t>  </a:t>
            </a:r>
            <a:r>
              <a:rPr lang="en-US" altLang="zh-CN" sz="3000">
                <a:solidFill>
                  <a:srgbClr val="FF0000"/>
                </a:solidFill>
              </a:rPr>
              <a:t>408</a:t>
            </a:r>
          </a:p>
        </p:txBody>
      </p:sp>
      <p:grpSp>
        <p:nvGrpSpPr>
          <p:cNvPr id="220165" name="Group 40"/>
          <p:cNvGrpSpPr>
            <a:grpSpLocks/>
          </p:cNvGrpSpPr>
          <p:nvPr/>
        </p:nvGrpSpPr>
        <p:grpSpPr bwMode="auto">
          <a:xfrm>
            <a:off x="1217613" y="2695575"/>
            <a:ext cx="2008187" cy="2486025"/>
            <a:chOff x="0" y="0"/>
            <a:chExt cx="1265" cy="1566"/>
          </a:xfrm>
        </p:grpSpPr>
        <p:sp>
          <p:nvSpPr>
            <p:cNvPr id="220166" name="Text Box 11"/>
            <p:cNvSpPr txBox="1">
              <a:spLocks noChangeArrowheads="1"/>
            </p:cNvSpPr>
            <p:nvPr/>
          </p:nvSpPr>
          <p:spPr bwMode="auto">
            <a:xfrm>
              <a:off x="0" y="256"/>
              <a:ext cx="499" cy="404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sy="50000" kx="2115830" algn="bl" rotWithShape="0">
                <a:srgbClr val="C0C0C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3000">
                  <a:solidFill>
                    <a:srgbClr val="FF0000"/>
                  </a:solidFill>
                </a:rPr>
                <a:t>×</a:t>
              </a:r>
            </a:p>
          </p:txBody>
        </p:sp>
        <p:sp>
          <p:nvSpPr>
            <p:cNvPr id="220167" name="Text Box 5"/>
            <p:cNvSpPr txBox="1">
              <a:spLocks noChangeArrowheads="1"/>
            </p:cNvSpPr>
            <p:nvPr/>
          </p:nvSpPr>
          <p:spPr bwMode="auto">
            <a:xfrm>
              <a:off x="483" y="0"/>
              <a:ext cx="587" cy="404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sy="50000" kx="2115830" algn="bl" rotWithShape="0">
                <a:srgbClr val="C0C0C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3000">
                  <a:solidFill>
                    <a:srgbClr val="0066FF"/>
                  </a:solidFill>
                </a:rPr>
                <a:t>4 3</a:t>
              </a:r>
            </a:p>
          </p:txBody>
        </p:sp>
        <p:sp>
          <p:nvSpPr>
            <p:cNvPr id="220168" name="Line 7"/>
            <p:cNvSpPr>
              <a:spLocks noChangeShapeType="1"/>
            </p:cNvSpPr>
            <p:nvPr/>
          </p:nvSpPr>
          <p:spPr bwMode="auto">
            <a:xfrm flipV="1">
              <a:off x="45" y="640"/>
              <a:ext cx="908" cy="0"/>
            </a:xfrm>
            <a:prstGeom prst="line">
              <a:avLst/>
            </a:pr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sy="50000" kx="2115830" algn="bl" rotWithShape="0">
                      <a:srgbClr val="C0C0C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20169" name="Text Box 47"/>
            <p:cNvSpPr txBox="1">
              <a:spLocks noChangeArrowheads="1"/>
            </p:cNvSpPr>
            <p:nvPr/>
          </p:nvSpPr>
          <p:spPr bwMode="auto">
            <a:xfrm>
              <a:off x="289" y="845"/>
              <a:ext cx="687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3000">
                  <a:solidFill>
                    <a:srgbClr val="0066FF"/>
                  </a:solidFill>
                  <a:ea typeface="宋体" pitchFamily="2" charset="-122"/>
                </a:rPr>
                <a:t>8 6</a:t>
              </a:r>
            </a:p>
          </p:txBody>
        </p:sp>
        <p:sp>
          <p:nvSpPr>
            <p:cNvPr id="220170" name="Text Box 48"/>
            <p:cNvSpPr txBox="1">
              <a:spLocks noChangeArrowheads="1"/>
            </p:cNvSpPr>
            <p:nvPr/>
          </p:nvSpPr>
          <p:spPr bwMode="auto">
            <a:xfrm>
              <a:off x="289" y="573"/>
              <a:ext cx="781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3000">
                  <a:solidFill>
                    <a:srgbClr val="0066FF"/>
                  </a:solidFill>
                  <a:ea typeface="宋体" pitchFamily="2" charset="-122"/>
                </a:rPr>
                <a:t>2 5 8</a:t>
              </a:r>
            </a:p>
          </p:txBody>
        </p:sp>
        <p:sp>
          <p:nvSpPr>
            <p:cNvPr id="220171" name="Text Box 56"/>
            <p:cNvSpPr txBox="1">
              <a:spLocks noChangeArrowheads="1"/>
            </p:cNvSpPr>
            <p:nvPr/>
          </p:nvSpPr>
          <p:spPr bwMode="auto">
            <a:xfrm>
              <a:off x="91" y="1162"/>
              <a:ext cx="1174" cy="4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3000">
                  <a:solidFill>
                    <a:srgbClr val="0066FF"/>
                  </a:solidFill>
                  <a:ea typeface="宋体" pitchFamily="2" charset="-122"/>
                </a:rPr>
                <a:t>1 1 1 8</a:t>
              </a:r>
            </a:p>
          </p:txBody>
        </p:sp>
        <p:sp>
          <p:nvSpPr>
            <p:cNvPr id="220172" name="Text Box 70"/>
            <p:cNvSpPr txBox="1">
              <a:spLocks noChangeArrowheads="1"/>
            </p:cNvSpPr>
            <p:nvPr/>
          </p:nvSpPr>
          <p:spPr bwMode="auto">
            <a:xfrm>
              <a:off x="483" y="266"/>
              <a:ext cx="587" cy="404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sy="50000" kx="2115830" algn="bl" rotWithShape="0">
                <a:srgbClr val="C0C0C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3000">
                  <a:solidFill>
                    <a:srgbClr val="0066FF"/>
                  </a:solidFill>
                </a:rPr>
                <a:t>2 6 </a:t>
              </a:r>
            </a:p>
          </p:txBody>
        </p:sp>
        <p:sp>
          <p:nvSpPr>
            <p:cNvPr id="220173" name="Line 7"/>
            <p:cNvSpPr>
              <a:spLocks noChangeShapeType="1"/>
            </p:cNvSpPr>
            <p:nvPr/>
          </p:nvSpPr>
          <p:spPr bwMode="auto">
            <a:xfrm flipV="1">
              <a:off x="45" y="1219"/>
              <a:ext cx="908" cy="0"/>
            </a:xfrm>
            <a:prstGeom prst="line">
              <a:avLst/>
            </a:pr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sy="50000" kx="2115830" algn="bl" rotWithShape="0">
                      <a:srgbClr val="C0C0C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220174" name="Group 42"/>
          <p:cNvGrpSpPr>
            <a:grpSpLocks/>
          </p:cNvGrpSpPr>
          <p:nvPr/>
        </p:nvGrpSpPr>
        <p:grpSpPr bwMode="auto">
          <a:xfrm>
            <a:off x="4899025" y="2695575"/>
            <a:ext cx="2005013" cy="2486025"/>
            <a:chOff x="0" y="0"/>
            <a:chExt cx="1263" cy="1566"/>
          </a:xfrm>
        </p:grpSpPr>
        <p:sp>
          <p:nvSpPr>
            <p:cNvPr id="220175" name="Text Box 5"/>
            <p:cNvSpPr txBox="1">
              <a:spLocks noChangeArrowheads="1"/>
            </p:cNvSpPr>
            <p:nvPr/>
          </p:nvSpPr>
          <p:spPr bwMode="auto">
            <a:xfrm>
              <a:off x="483" y="0"/>
              <a:ext cx="587" cy="404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sy="50000" kx="2115830" algn="bl" rotWithShape="0">
                <a:srgbClr val="C0C0C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3000">
                  <a:solidFill>
                    <a:srgbClr val="0066FF"/>
                  </a:solidFill>
                </a:rPr>
                <a:t>1 2</a:t>
              </a:r>
            </a:p>
          </p:txBody>
        </p:sp>
        <p:grpSp>
          <p:nvGrpSpPr>
            <p:cNvPr id="220176" name="Group 41"/>
            <p:cNvGrpSpPr>
              <a:grpSpLocks/>
            </p:cNvGrpSpPr>
            <p:nvPr/>
          </p:nvGrpSpPr>
          <p:grpSpPr bwMode="auto">
            <a:xfrm>
              <a:off x="0" y="256"/>
              <a:ext cx="1263" cy="1310"/>
              <a:chOff x="0" y="0"/>
              <a:chExt cx="1263" cy="1310"/>
            </a:xfrm>
          </p:grpSpPr>
          <p:sp>
            <p:nvSpPr>
              <p:cNvPr id="220177" name="Text Box 11"/>
              <p:cNvSpPr txBox="1">
                <a:spLocks noChangeArrowheads="1"/>
              </p:cNvSpPr>
              <p:nvPr/>
            </p:nvSpPr>
            <p:spPr bwMode="auto">
              <a:xfrm>
                <a:off x="0" y="0"/>
                <a:ext cx="499" cy="404"/>
              </a:xfrm>
              <a:prstGeom prst="rect">
                <a:avLst/>
              </a:prstGeom>
              <a:noFill/>
              <a:ln>
                <a:noFill/>
              </a:ln>
              <a:effectLst>
                <a:outerShdw dist="35921" dir="2700000" sy="50000" kx="2115830" algn="bl" rotWithShape="0">
                  <a:srgbClr val="C0C0C0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CN" sz="3000">
                    <a:solidFill>
                      <a:srgbClr val="FF0000"/>
                    </a:solidFill>
                  </a:rPr>
                  <a:t>×</a:t>
                </a:r>
              </a:p>
            </p:txBody>
          </p:sp>
          <p:sp>
            <p:nvSpPr>
              <p:cNvPr id="220178" name="Line 7"/>
              <p:cNvSpPr>
                <a:spLocks noChangeShapeType="1"/>
              </p:cNvSpPr>
              <p:nvPr/>
            </p:nvSpPr>
            <p:spPr bwMode="auto">
              <a:xfrm flipV="1">
                <a:off x="40" y="383"/>
                <a:ext cx="908" cy="0"/>
              </a:xfrm>
              <a:prstGeom prst="line">
                <a:avLst/>
              </a:pr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sy="50000" kx="2115830" algn="bl" rotWithShape="0">
                        <a:srgbClr val="C0C0C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220179" name="Text Box 47"/>
              <p:cNvSpPr txBox="1">
                <a:spLocks noChangeArrowheads="1"/>
              </p:cNvSpPr>
              <p:nvPr/>
            </p:nvSpPr>
            <p:spPr bwMode="auto">
              <a:xfrm>
                <a:off x="289" y="589"/>
                <a:ext cx="687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CN" sz="3000">
                    <a:solidFill>
                      <a:srgbClr val="0066FF"/>
                    </a:solidFill>
                    <a:ea typeface="宋体" pitchFamily="2" charset="-122"/>
                  </a:rPr>
                  <a:t>3 6</a:t>
                </a:r>
              </a:p>
            </p:txBody>
          </p:sp>
          <p:sp>
            <p:nvSpPr>
              <p:cNvPr id="220180" name="Text Box 48"/>
              <p:cNvSpPr txBox="1">
                <a:spLocks noChangeArrowheads="1"/>
              </p:cNvSpPr>
              <p:nvPr/>
            </p:nvSpPr>
            <p:spPr bwMode="auto">
              <a:xfrm>
                <a:off x="483" y="317"/>
                <a:ext cx="780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CN" sz="3000">
                    <a:solidFill>
                      <a:srgbClr val="0066FF"/>
                    </a:solidFill>
                    <a:ea typeface="宋体" pitchFamily="2" charset="-122"/>
                  </a:rPr>
                  <a:t>4 8</a:t>
                </a:r>
              </a:p>
            </p:txBody>
          </p:sp>
          <p:sp>
            <p:nvSpPr>
              <p:cNvPr id="220181" name="Text Box 56"/>
              <p:cNvSpPr txBox="1">
                <a:spLocks noChangeArrowheads="1"/>
              </p:cNvSpPr>
              <p:nvPr/>
            </p:nvSpPr>
            <p:spPr bwMode="auto">
              <a:xfrm>
                <a:off x="289" y="906"/>
                <a:ext cx="862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CN" sz="3000">
                    <a:solidFill>
                      <a:srgbClr val="0066FF"/>
                    </a:solidFill>
                    <a:ea typeface="宋体" pitchFamily="2" charset="-122"/>
                  </a:rPr>
                  <a:t>4 0 8</a:t>
                </a:r>
              </a:p>
            </p:txBody>
          </p:sp>
          <p:sp>
            <p:nvSpPr>
              <p:cNvPr id="220182" name="Text Box 70"/>
              <p:cNvSpPr txBox="1">
                <a:spLocks noChangeArrowheads="1"/>
              </p:cNvSpPr>
              <p:nvPr/>
            </p:nvSpPr>
            <p:spPr bwMode="auto">
              <a:xfrm>
                <a:off x="483" y="10"/>
                <a:ext cx="587" cy="404"/>
              </a:xfrm>
              <a:prstGeom prst="rect">
                <a:avLst/>
              </a:prstGeom>
              <a:noFill/>
              <a:ln>
                <a:noFill/>
              </a:ln>
              <a:effectLst>
                <a:outerShdw dist="35921" dir="2700000" sy="50000" kx="2115830" algn="bl" rotWithShape="0">
                  <a:srgbClr val="C0C0C0"/>
                </a:outerShdw>
              </a:effectLst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50000"/>
                  </a:spcBef>
                  <a:buFontTx/>
                  <a:buNone/>
                </a:pPr>
                <a:r>
                  <a:rPr lang="en-US" altLang="zh-CN" sz="3000">
                    <a:solidFill>
                      <a:srgbClr val="0066FF"/>
                    </a:solidFill>
                  </a:rPr>
                  <a:t>3 4 </a:t>
                </a:r>
              </a:p>
            </p:txBody>
          </p:sp>
          <p:sp>
            <p:nvSpPr>
              <p:cNvPr id="220183" name="Line 7"/>
              <p:cNvSpPr>
                <a:spLocks noChangeShapeType="1"/>
              </p:cNvSpPr>
              <p:nvPr/>
            </p:nvSpPr>
            <p:spPr bwMode="auto">
              <a:xfrm flipV="1">
                <a:off x="45" y="963"/>
                <a:ext cx="908" cy="0"/>
              </a:xfrm>
              <a:prstGeom prst="line">
                <a:avLst/>
              </a:pr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sy="50000" kx="2115830" algn="bl" rotWithShape="0">
                        <a:srgbClr val="C0C0C0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20184" name="Group 43"/>
          <p:cNvGrpSpPr>
            <a:grpSpLocks/>
          </p:cNvGrpSpPr>
          <p:nvPr/>
        </p:nvGrpSpPr>
        <p:grpSpPr bwMode="auto">
          <a:xfrm>
            <a:off x="768350" y="4868863"/>
            <a:ext cx="8051800" cy="1798637"/>
            <a:chOff x="0" y="0"/>
            <a:chExt cx="5072" cy="1133"/>
          </a:xfrm>
        </p:grpSpPr>
        <p:pic>
          <p:nvPicPr>
            <p:cNvPr id="220185" name="Picture 37" descr="3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25" y="0"/>
              <a:ext cx="1047" cy="1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0186" name="AutoShape 27"/>
            <p:cNvSpPr>
              <a:spLocks noChangeArrowheads="1"/>
            </p:cNvSpPr>
            <p:nvPr/>
          </p:nvSpPr>
          <p:spPr bwMode="auto">
            <a:xfrm>
              <a:off x="0" y="236"/>
              <a:ext cx="4037" cy="816"/>
            </a:xfrm>
            <a:prstGeom prst="wedgeRoundRectCallout">
              <a:avLst>
                <a:gd name="adj1" fmla="val 53370"/>
                <a:gd name="adj2" fmla="val 10782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我是这样算的：先用第二个因数每一位上的数与第一个因数相乘，用哪一位上的数去乘，乘得的积的末位就和那一位对齐，再把两次乘得的积相加。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</p:grpSp>
      <p:grpSp>
        <p:nvGrpSpPr>
          <p:cNvPr id="220187" name="Group 44"/>
          <p:cNvGrpSpPr>
            <a:grpSpLocks/>
          </p:cNvGrpSpPr>
          <p:nvPr/>
        </p:nvGrpSpPr>
        <p:grpSpPr bwMode="auto">
          <a:xfrm>
            <a:off x="3924300" y="620713"/>
            <a:ext cx="4895850" cy="1619250"/>
            <a:chOff x="0" y="0"/>
            <a:chExt cx="3084" cy="1020"/>
          </a:xfrm>
        </p:grpSpPr>
        <p:sp>
          <p:nvSpPr>
            <p:cNvPr id="220188" name="AutoShape 27"/>
            <p:cNvSpPr>
              <a:spLocks noChangeArrowheads="1"/>
            </p:cNvSpPr>
            <p:nvPr/>
          </p:nvSpPr>
          <p:spPr bwMode="auto">
            <a:xfrm>
              <a:off x="0" y="64"/>
              <a:ext cx="2018" cy="862"/>
            </a:xfrm>
            <a:prstGeom prst="wedgeRoundRectCallout">
              <a:avLst>
                <a:gd name="adj1" fmla="val 59565"/>
                <a:gd name="adj2" fmla="val -8005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这是我们学过的两位数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乘两位数的乘法，该怎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样列竖式计算呢？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pic>
          <p:nvPicPr>
            <p:cNvPr id="220189" name="Picture 36" descr="107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2064" y="0"/>
              <a:ext cx="1020" cy="1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0190" name="Text Box 38"/>
          <p:cNvSpPr txBox="1">
            <a:spLocks noChangeArrowheads="1"/>
          </p:cNvSpPr>
          <p:nvPr/>
        </p:nvSpPr>
        <p:spPr bwMode="auto">
          <a:xfrm>
            <a:off x="1179513" y="2205038"/>
            <a:ext cx="2808287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chemeClr val="tx1"/>
                </a:solidFill>
              </a:rPr>
              <a:t>43</a:t>
            </a:r>
            <a:r>
              <a:rPr lang="en-US" altLang="zh-CN" sz="3000">
                <a:solidFill>
                  <a:schemeClr val="tx1"/>
                </a:solidFill>
                <a:latin typeface="楷体_GB2312" pitchFamily="1" charset="-122"/>
              </a:rPr>
              <a:t>×</a:t>
            </a:r>
            <a:r>
              <a:rPr lang="en-US" altLang="zh-CN" sz="3000">
                <a:solidFill>
                  <a:schemeClr val="tx1"/>
                </a:solidFill>
              </a:rPr>
              <a:t>26</a:t>
            </a:r>
            <a:r>
              <a:rPr lang="zh-CN" altLang="en-US" sz="3000">
                <a:solidFill>
                  <a:schemeClr val="tx1"/>
                </a:solidFill>
                <a:latin typeface="楷体_GB2312" pitchFamily="1" charset="-122"/>
              </a:rPr>
              <a:t>＝</a:t>
            </a:r>
          </a:p>
        </p:txBody>
      </p:sp>
      <p:sp>
        <p:nvSpPr>
          <p:cNvPr id="220191" name="Text Box 39"/>
          <p:cNvSpPr txBox="1">
            <a:spLocks noChangeArrowheads="1"/>
          </p:cNvSpPr>
          <p:nvPr/>
        </p:nvSpPr>
        <p:spPr bwMode="auto">
          <a:xfrm>
            <a:off x="4794250" y="2200275"/>
            <a:ext cx="28082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chemeClr val="tx1"/>
                </a:solidFill>
              </a:rPr>
              <a:t>12</a:t>
            </a:r>
            <a:r>
              <a:rPr lang="en-US" altLang="zh-CN" sz="3000">
                <a:solidFill>
                  <a:schemeClr val="tx1"/>
                </a:solidFill>
                <a:latin typeface="楷体_GB2312" pitchFamily="1" charset="-122"/>
              </a:rPr>
              <a:t>×</a:t>
            </a:r>
            <a:r>
              <a:rPr lang="en-US" altLang="zh-CN" sz="3000">
                <a:solidFill>
                  <a:schemeClr val="tx1"/>
                </a:solidFill>
              </a:rPr>
              <a:t>34</a:t>
            </a:r>
            <a:r>
              <a:rPr lang="zh-CN" altLang="en-US" sz="3000">
                <a:solidFill>
                  <a:schemeClr val="tx1"/>
                </a:solidFill>
                <a:latin typeface="楷体_GB2312" pitchFamily="1" charset="-122"/>
              </a:rPr>
              <a:t>＝</a:t>
            </a:r>
          </a:p>
        </p:txBody>
      </p:sp>
      <p:sp>
        <p:nvSpPr>
          <p:cNvPr id="220192" name="Rectangle 2"/>
          <p:cNvSpPr txBox="1">
            <a:spLocks noChangeArrowheads="1"/>
          </p:cNvSpPr>
          <p:nvPr/>
        </p:nvSpPr>
        <p:spPr bwMode="auto">
          <a:xfrm>
            <a:off x="457200" y="450850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楷体_GB2312" pitchFamily="1" charset="-122"/>
              </a:rPr>
              <a:t>一、复习导入</a:t>
            </a:r>
            <a:endParaRPr lang="zh-CN" altLang="zh-CN" sz="4000" b="0">
              <a:solidFill>
                <a:schemeClr val="tx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楷体_GB2312" pitchFamily="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982809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20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20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20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220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0163" grpId="0" autoUpdateAnimBg="0"/>
      <p:bldP spid="22016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ChangeArrowheads="1"/>
          </p:cNvSpPr>
          <p:nvPr/>
        </p:nvSpPr>
        <p:spPr bwMode="auto">
          <a:xfrm>
            <a:off x="457200" y="417513"/>
            <a:ext cx="8218488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一、创设情境，</a:t>
            </a: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回顾旧知</a:t>
            </a:r>
          </a:p>
        </p:txBody>
      </p:sp>
      <p:sp>
        <p:nvSpPr>
          <p:cNvPr id="202755" name="Rectangle 2"/>
          <p:cNvSpPr>
            <a:spLocks noChangeArrowheads="1"/>
          </p:cNvSpPr>
          <p:nvPr/>
        </p:nvSpPr>
        <p:spPr bwMode="auto">
          <a:xfrm>
            <a:off x="741363" y="3644900"/>
            <a:ext cx="75247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1. </a:t>
            </a:r>
            <a:r>
              <a:rPr lang="zh-CN" altLang="en-US" sz="2000">
                <a:solidFill>
                  <a:schemeClr val="tx1"/>
                </a:solidFill>
              </a:rPr>
              <a:t>创设情境：出示一组角。</a:t>
            </a:r>
          </a:p>
        </p:txBody>
      </p:sp>
      <p:sp>
        <p:nvSpPr>
          <p:cNvPr id="202756" name="Rectangle 2"/>
          <p:cNvSpPr>
            <a:spLocks noChangeArrowheads="1"/>
          </p:cNvSpPr>
          <p:nvPr/>
        </p:nvSpPr>
        <p:spPr bwMode="auto">
          <a:xfrm>
            <a:off x="741363" y="4057650"/>
            <a:ext cx="7646987" cy="64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2. </a:t>
            </a:r>
            <a:r>
              <a:rPr lang="zh-CN" altLang="en-US" sz="2000">
                <a:solidFill>
                  <a:schemeClr val="tx1"/>
                </a:solidFill>
              </a:rPr>
              <a:t>问题：你认识这几个角吗？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    预设：锐角、钝角、直角。</a:t>
            </a:r>
            <a:endParaRPr lang="en-US" altLang="zh-CN" sz="2000">
              <a:solidFill>
                <a:schemeClr val="tx1"/>
              </a:solidFill>
            </a:endParaRPr>
          </a:p>
        </p:txBody>
      </p:sp>
      <p:sp>
        <p:nvSpPr>
          <p:cNvPr id="202757" name="Rectangle 2"/>
          <p:cNvSpPr>
            <a:spLocks noChangeArrowheads="1"/>
          </p:cNvSpPr>
          <p:nvPr/>
        </p:nvSpPr>
        <p:spPr bwMode="auto">
          <a:xfrm>
            <a:off x="741363" y="5516563"/>
            <a:ext cx="8294687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4. </a:t>
            </a:r>
            <a:r>
              <a:rPr lang="zh-CN" altLang="en-US" sz="2000">
                <a:solidFill>
                  <a:schemeClr val="tx1"/>
                </a:solidFill>
              </a:rPr>
              <a:t>问题：你们是拿直角当作标准，比它小的角就是锐角，比它大的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               角就是钝角。我这有一副三角尺，这上面有直角吗？谁来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               量一量，看看直角是不是</a:t>
            </a:r>
            <a:r>
              <a:rPr lang="en-US" altLang="zh-CN" sz="2000">
                <a:solidFill>
                  <a:schemeClr val="tx1"/>
                </a:solidFill>
              </a:rPr>
              <a:t>90</a:t>
            </a:r>
            <a:r>
              <a:rPr lang="zh-CN" altLang="en-US" sz="2000">
                <a:solidFill>
                  <a:schemeClr val="tx1"/>
                </a:solidFill>
              </a:rPr>
              <a:t>度？（板书：</a:t>
            </a:r>
            <a:r>
              <a:rPr lang="en-US" altLang="zh-CN" sz="2000">
                <a:solidFill>
                  <a:schemeClr val="tx1"/>
                </a:solidFill>
              </a:rPr>
              <a:t>1</a:t>
            </a:r>
            <a:r>
              <a:rPr lang="zh-CN" altLang="en-US" sz="2000">
                <a:solidFill>
                  <a:schemeClr val="tx1"/>
                </a:solidFill>
              </a:rPr>
              <a:t>直角＝</a:t>
            </a:r>
            <a:r>
              <a:rPr lang="en-US" altLang="zh-CN" sz="2000">
                <a:solidFill>
                  <a:schemeClr val="tx1"/>
                </a:solidFill>
              </a:rPr>
              <a:t>90°</a:t>
            </a:r>
            <a:r>
              <a:rPr lang="zh-CN" altLang="en-US" sz="2000">
                <a:solidFill>
                  <a:schemeClr val="tx1"/>
                </a:solidFill>
              </a:rPr>
              <a:t>）</a:t>
            </a:r>
            <a:endParaRPr lang="en-US" altLang="zh-CN" sz="2000">
              <a:solidFill>
                <a:schemeClr val="tx1"/>
              </a:solidFill>
            </a:endParaRPr>
          </a:p>
        </p:txBody>
      </p:sp>
      <p:sp>
        <p:nvSpPr>
          <p:cNvPr id="202758" name="Rectangle 2"/>
          <p:cNvSpPr>
            <a:spLocks noChangeArrowheads="1"/>
          </p:cNvSpPr>
          <p:nvPr/>
        </p:nvSpPr>
        <p:spPr bwMode="auto">
          <a:xfrm>
            <a:off x="742950" y="4776788"/>
            <a:ext cx="7056438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3. </a:t>
            </a:r>
            <a:r>
              <a:rPr lang="zh-CN" altLang="en-US" sz="2000">
                <a:solidFill>
                  <a:schemeClr val="tx1"/>
                </a:solidFill>
              </a:rPr>
              <a:t>追问：你怎样判断是锐角、直角、钝角的？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    预设：直角＝</a:t>
            </a:r>
            <a:r>
              <a:rPr lang="en-US" altLang="zh-CN" sz="2000">
                <a:solidFill>
                  <a:schemeClr val="tx1"/>
                </a:solidFill>
              </a:rPr>
              <a:t>90</a:t>
            </a:r>
            <a:r>
              <a:rPr lang="zh-CN" altLang="en-US" sz="2000">
                <a:solidFill>
                  <a:schemeClr val="tx1"/>
                </a:solidFill>
              </a:rPr>
              <a:t>度、锐角＜</a:t>
            </a:r>
            <a:r>
              <a:rPr lang="en-US" altLang="zh-CN" sz="2000">
                <a:solidFill>
                  <a:schemeClr val="tx1"/>
                </a:solidFill>
              </a:rPr>
              <a:t>90</a:t>
            </a:r>
            <a:r>
              <a:rPr lang="zh-CN" altLang="en-US" sz="2000">
                <a:solidFill>
                  <a:schemeClr val="tx1"/>
                </a:solidFill>
              </a:rPr>
              <a:t>度、钝角＞</a:t>
            </a:r>
            <a:r>
              <a:rPr lang="en-US" altLang="zh-CN" sz="2000">
                <a:solidFill>
                  <a:schemeClr val="tx1"/>
                </a:solidFill>
              </a:rPr>
              <a:t>90</a:t>
            </a:r>
            <a:r>
              <a:rPr lang="zh-CN" altLang="en-US" sz="2000">
                <a:solidFill>
                  <a:schemeClr val="tx1"/>
                </a:solidFill>
              </a:rPr>
              <a:t>度。</a:t>
            </a:r>
            <a:endParaRPr lang="en-US" altLang="zh-CN" sz="3600" b="0">
              <a:solidFill>
                <a:schemeClr val="tx1"/>
              </a:solidFill>
            </a:endParaRPr>
          </a:p>
        </p:txBody>
      </p:sp>
      <p:grpSp>
        <p:nvGrpSpPr>
          <p:cNvPr id="202759" name="Group 7"/>
          <p:cNvGrpSpPr>
            <a:grpSpLocks/>
          </p:cNvGrpSpPr>
          <p:nvPr/>
        </p:nvGrpSpPr>
        <p:grpSpPr bwMode="auto">
          <a:xfrm>
            <a:off x="611188" y="1557338"/>
            <a:ext cx="3673475" cy="1871662"/>
            <a:chOff x="0" y="0"/>
            <a:chExt cx="2314" cy="1179"/>
          </a:xfrm>
        </p:grpSpPr>
        <p:grpSp>
          <p:nvGrpSpPr>
            <p:cNvPr id="202760" name="Group 8"/>
            <p:cNvGrpSpPr>
              <a:grpSpLocks/>
            </p:cNvGrpSpPr>
            <p:nvPr/>
          </p:nvGrpSpPr>
          <p:grpSpPr bwMode="auto">
            <a:xfrm>
              <a:off x="182" y="255"/>
              <a:ext cx="453" cy="356"/>
              <a:chOff x="0" y="0"/>
              <a:chExt cx="453" cy="356"/>
            </a:xfrm>
          </p:grpSpPr>
          <p:sp>
            <p:nvSpPr>
              <p:cNvPr id="202761" name="Line 9"/>
              <p:cNvSpPr>
                <a:spLocks noChangeShapeType="1"/>
              </p:cNvSpPr>
              <p:nvPr/>
            </p:nvSpPr>
            <p:spPr bwMode="auto">
              <a:xfrm>
                <a:off x="0" y="317"/>
                <a:ext cx="453" cy="0"/>
              </a:xfrm>
              <a:prstGeom prst="line">
                <a:avLst/>
              </a:prstGeom>
              <a:noFill/>
              <a:ln w="15875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2762" name="Line 10"/>
              <p:cNvSpPr>
                <a:spLocks noChangeShapeType="1"/>
              </p:cNvSpPr>
              <p:nvPr/>
            </p:nvSpPr>
            <p:spPr bwMode="auto">
              <a:xfrm flipV="1">
                <a:off x="0" y="0"/>
                <a:ext cx="317" cy="317"/>
              </a:xfrm>
              <a:prstGeom prst="line">
                <a:avLst/>
              </a:prstGeom>
              <a:noFill/>
              <a:ln w="15875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2763" name="Arc 11"/>
              <p:cNvSpPr>
                <a:spLocks/>
              </p:cNvSpPr>
              <p:nvPr/>
            </p:nvSpPr>
            <p:spPr bwMode="auto">
              <a:xfrm>
                <a:off x="90" y="226"/>
                <a:ext cx="45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2764" name="Text Box 12"/>
              <p:cNvSpPr txBox="1">
                <a:spLocks noChangeArrowheads="1"/>
              </p:cNvSpPr>
              <p:nvPr/>
            </p:nvSpPr>
            <p:spPr bwMode="auto">
              <a:xfrm>
                <a:off x="112" y="90"/>
                <a:ext cx="272" cy="2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800">
                    <a:solidFill>
                      <a:srgbClr val="FF0000"/>
                    </a:solidFill>
                    <a:latin typeface="Arial" pitchFamily="34" charset="0"/>
                  </a:rPr>
                  <a:t>1</a:t>
                </a:r>
              </a:p>
            </p:txBody>
          </p:sp>
        </p:grpSp>
        <p:grpSp>
          <p:nvGrpSpPr>
            <p:cNvPr id="202765" name="Group 13"/>
            <p:cNvGrpSpPr>
              <a:grpSpLocks/>
            </p:cNvGrpSpPr>
            <p:nvPr/>
          </p:nvGrpSpPr>
          <p:grpSpPr bwMode="auto">
            <a:xfrm>
              <a:off x="983" y="0"/>
              <a:ext cx="453" cy="589"/>
              <a:chOff x="0" y="0"/>
              <a:chExt cx="453" cy="589"/>
            </a:xfrm>
          </p:grpSpPr>
          <p:grpSp>
            <p:nvGrpSpPr>
              <p:cNvPr id="202766" name="Group 14"/>
              <p:cNvGrpSpPr>
                <a:grpSpLocks/>
              </p:cNvGrpSpPr>
              <p:nvPr/>
            </p:nvGrpSpPr>
            <p:grpSpPr bwMode="auto">
              <a:xfrm>
                <a:off x="0" y="0"/>
                <a:ext cx="453" cy="589"/>
                <a:chOff x="0" y="0"/>
                <a:chExt cx="453" cy="589"/>
              </a:xfrm>
            </p:grpSpPr>
            <p:sp>
              <p:nvSpPr>
                <p:cNvPr id="202767" name="Line 15"/>
                <p:cNvSpPr>
                  <a:spLocks noChangeShapeType="1"/>
                </p:cNvSpPr>
                <p:nvPr/>
              </p:nvSpPr>
              <p:spPr bwMode="auto">
                <a:xfrm>
                  <a:off x="0" y="589"/>
                  <a:ext cx="453" cy="0"/>
                </a:xfrm>
                <a:prstGeom prst="line">
                  <a:avLst/>
                </a:prstGeom>
                <a:noFill/>
                <a:ln w="15875" cmpd="sng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202768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0" y="0"/>
                  <a:ext cx="0" cy="589"/>
                </a:xfrm>
                <a:prstGeom prst="line">
                  <a:avLst/>
                </a:prstGeom>
                <a:noFill/>
                <a:ln w="15875" cmpd="sng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202769" name="Arc 17"/>
                <p:cNvSpPr>
                  <a:spLocks/>
                </p:cNvSpPr>
                <p:nvPr/>
              </p:nvSpPr>
              <p:spPr bwMode="auto">
                <a:xfrm>
                  <a:off x="0" y="454"/>
                  <a:ext cx="135" cy="135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 cmpd="sng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202770" name="Text Box 18"/>
              <p:cNvSpPr txBox="1">
                <a:spLocks noChangeArrowheads="1"/>
              </p:cNvSpPr>
              <p:nvPr/>
            </p:nvSpPr>
            <p:spPr bwMode="auto">
              <a:xfrm>
                <a:off x="64" y="272"/>
                <a:ext cx="272" cy="2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800">
                    <a:solidFill>
                      <a:srgbClr val="FF0000"/>
                    </a:solidFill>
                    <a:latin typeface="Arial" pitchFamily="34" charset="0"/>
                  </a:rPr>
                  <a:t>2</a:t>
                </a:r>
              </a:p>
            </p:txBody>
          </p:sp>
        </p:grpSp>
        <p:grpSp>
          <p:nvGrpSpPr>
            <p:cNvPr id="202771" name="Group 19"/>
            <p:cNvGrpSpPr>
              <a:grpSpLocks/>
            </p:cNvGrpSpPr>
            <p:nvPr/>
          </p:nvGrpSpPr>
          <p:grpSpPr bwMode="auto">
            <a:xfrm>
              <a:off x="1679" y="181"/>
              <a:ext cx="407" cy="408"/>
              <a:chOff x="0" y="0"/>
              <a:chExt cx="407" cy="408"/>
            </a:xfrm>
          </p:grpSpPr>
          <p:sp>
            <p:nvSpPr>
              <p:cNvPr id="202772" name="Line 20"/>
              <p:cNvSpPr>
                <a:spLocks noChangeShapeType="1"/>
              </p:cNvSpPr>
              <p:nvPr/>
            </p:nvSpPr>
            <p:spPr bwMode="auto">
              <a:xfrm flipH="1" flipV="1">
                <a:off x="226" y="0"/>
                <a:ext cx="136" cy="408"/>
              </a:xfrm>
              <a:prstGeom prst="line">
                <a:avLst/>
              </a:prstGeom>
              <a:noFill/>
              <a:ln w="15875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2773" name="Line 21"/>
              <p:cNvSpPr>
                <a:spLocks noChangeShapeType="1"/>
              </p:cNvSpPr>
              <p:nvPr/>
            </p:nvSpPr>
            <p:spPr bwMode="auto">
              <a:xfrm flipH="1" flipV="1">
                <a:off x="0" y="227"/>
                <a:ext cx="362" cy="181"/>
              </a:xfrm>
              <a:prstGeom prst="line">
                <a:avLst/>
              </a:prstGeom>
              <a:noFill/>
              <a:ln w="15875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2774" name="Arc 22"/>
              <p:cNvSpPr>
                <a:spLocks/>
              </p:cNvSpPr>
              <p:nvPr/>
            </p:nvSpPr>
            <p:spPr bwMode="auto">
              <a:xfrm rot="17100000">
                <a:off x="287" y="279"/>
                <a:ext cx="100" cy="136"/>
              </a:xfrm>
              <a:custGeom>
                <a:avLst/>
                <a:gdLst>
                  <a:gd name="G0" fmla="+- 0 0 0"/>
                  <a:gd name="G1" fmla="+- 21397 0 0"/>
                  <a:gd name="G2" fmla="+- 21600 0 0"/>
                  <a:gd name="T0" fmla="*/ 2951 w 15903"/>
                  <a:gd name="T1" fmla="*/ 0 h 21397"/>
                  <a:gd name="T2" fmla="*/ 15903 w 15903"/>
                  <a:gd name="T3" fmla="*/ 6780 h 21397"/>
                  <a:gd name="T4" fmla="*/ 0 w 15903"/>
                  <a:gd name="T5" fmla="*/ 21397 h 21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903" h="21397" fill="none" extrusionOk="0">
                    <a:moveTo>
                      <a:pt x="2951" y="-1"/>
                    </a:moveTo>
                    <a:cubicBezTo>
                      <a:pt x="7925" y="685"/>
                      <a:pt x="12505" y="3083"/>
                      <a:pt x="15902" y="6780"/>
                    </a:cubicBezTo>
                  </a:path>
                  <a:path w="15903" h="21397" stroke="0" extrusionOk="0">
                    <a:moveTo>
                      <a:pt x="2951" y="-1"/>
                    </a:moveTo>
                    <a:cubicBezTo>
                      <a:pt x="7925" y="685"/>
                      <a:pt x="12505" y="3083"/>
                      <a:pt x="15902" y="6780"/>
                    </a:cubicBezTo>
                    <a:lnTo>
                      <a:pt x="0" y="21397"/>
                    </a:lnTo>
                    <a:close/>
                  </a:path>
                </a:pathLst>
              </a:custGeom>
              <a:noFill/>
              <a:ln w="15875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2775" name="Text Box 23"/>
              <p:cNvSpPr txBox="1">
                <a:spLocks noChangeArrowheads="1"/>
              </p:cNvSpPr>
              <p:nvPr/>
            </p:nvSpPr>
            <p:spPr bwMode="auto">
              <a:xfrm>
                <a:off x="135" y="105"/>
                <a:ext cx="272" cy="2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800">
                    <a:solidFill>
                      <a:srgbClr val="FF0000"/>
                    </a:solidFill>
                    <a:latin typeface="Arial" pitchFamily="34" charset="0"/>
                  </a:rPr>
                  <a:t>3</a:t>
                </a:r>
              </a:p>
            </p:txBody>
          </p:sp>
        </p:grpSp>
        <p:grpSp>
          <p:nvGrpSpPr>
            <p:cNvPr id="202776" name="Group 24"/>
            <p:cNvGrpSpPr>
              <a:grpSpLocks/>
            </p:cNvGrpSpPr>
            <p:nvPr/>
          </p:nvGrpSpPr>
          <p:grpSpPr bwMode="auto">
            <a:xfrm>
              <a:off x="0" y="861"/>
              <a:ext cx="726" cy="318"/>
              <a:chOff x="0" y="0"/>
              <a:chExt cx="726" cy="318"/>
            </a:xfrm>
          </p:grpSpPr>
          <p:grpSp>
            <p:nvGrpSpPr>
              <p:cNvPr id="202777" name="Group 25"/>
              <p:cNvGrpSpPr>
                <a:grpSpLocks/>
              </p:cNvGrpSpPr>
              <p:nvPr/>
            </p:nvGrpSpPr>
            <p:grpSpPr bwMode="auto">
              <a:xfrm>
                <a:off x="0" y="91"/>
                <a:ext cx="726" cy="227"/>
                <a:chOff x="0" y="0"/>
                <a:chExt cx="726" cy="227"/>
              </a:xfrm>
            </p:grpSpPr>
            <p:sp>
              <p:nvSpPr>
                <p:cNvPr id="202778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363" y="0"/>
                  <a:ext cx="363" cy="227"/>
                </a:xfrm>
                <a:prstGeom prst="line">
                  <a:avLst/>
                </a:prstGeom>
                <a:noFill/>
                <a:ln w="15875" cmpd="sng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202779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0" y="0"/>
                  <a:ext cx="363" cy="227"/>
                </a:xfrm>
                <a:prstGeom prst="line">
                  <a:avLst/>
                </a:prstGeom>
                <a:noFill/>
                <a:ln w="15875" cmpd="sng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202780" name="Arc 28"/>
                <p:cNvSpPr>
                  <a:spLocks/>
                </p:cNvSpPr>
                <p:nvPr/>
              </p:nvSpPr>
              <p:spPr bwMode="auto">
                <a:xfrm rot="11741154" flipV="1">
                  <a:off x="289" y="145"/>
                  <a:ext cx="182" cy="54"/>
                </a:xfrm>
                <a:custGeom>
                  <a:avLst/>
                  <a:gdLst>
                    <a:gd name="G0" fmla="+- 0 0 0"/>
                    <a:gd name="G1" fmla="+- 21479 0 0"/>
                    <a:gd name="G2" fmla="+- 21600 0 0"/>
                    <a:gd name="T0" fmla="*/ 2281 w 21600"/>
                    <a:gd name="T1" fmla="*/ 0 h 21479"/>
                    <a:gd name="T2" fmla="*/ 21600 w 21600"/>
                    <a:gd name="T3" fmla="*/ 21479 h 21479"/>
                    <a:gd name="T4" fmla="*/ 0 w 21600"/>
                    <a:gd name="T5" fmla="*/ 21479 h 214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479" fill="none" extrusionOk="0">
                      <a:moveTo>
                        <a:pt x="2281" y="-1"/>
                      </a:moveTo>
                      <a:cubicBezTo>
                        <a:pt x="13265" y="1166"/>
                        <a:pt x="21600" y="10432"/>
                        <a:pt x="21600" y="21479"/>
                      </a:cubicBezTo>
                    </a:path>
                    <a:path w="21600" h="21479" stroke="0" extrusionOk="0">
                      <a:moveTo>
                        <a:pt x="2281" y="-1"/>
                      </a:moveTo>
                      <a:cubicBezTo>
                        <a:pt x="13265" y="1166"/>
                        <a:pt x="21600" y="10432"/>
                        <a:pt x="21600" y="21479"/>
                      </a:cubicBezTo>
                      <a:lnTo>
                        <a:pt x="0" y="21479"/>
                      </a:lnTo>
                      <a:close/>
                    </a:path>
                  </a:pathLst>
                </a:custGeom>
                <a:noFill/>
                <a:ln w="15875" cmpd="sng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202781" name="Text Box 29"/>
              <p:cNvSpPr txBox="1">
                <a:spLocks noChangeArrowheads="1"/>
              </p:cNvSpPr>
              <p:nvPr/>
            </p:nvSpPr>
            <p:spPr bwMode="auto">
              <a:xfrm>
                <a:off x="272" y="0"/>
                <a:ext cx="227" cy="2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800">
                    <a:solidFill>
                      <a:srgbClr val="FF0000"/>
                    </a:solidFill>
                    <a:latin typeface="Arial" pitchFamily="34" charset="0"/>
                  </a:rPr>
                  <a:t>4</a:t>
                </a:r>
              </a:p>
            </p:txBody>
          </p:sp>
        </p:grpSp>
        <p:grpSp>
          <p:nvGrpSpPr>
            <p:cNvPr id="202782" name="Group 30"/>
            <p:cNvGrpSpPr>
              <a:grpSpLocks/>
            </p:cNvGrpSpPr>
            <p:nvPr/>
          </p:nvGrpSpPr>
          <p:grpSpPr bwMode="auto">
            <a:xfrm>
              <a:off x="998" y="816"/>
              <a:ext cx="454" cy="353"/>
              <a:chOff x="0" y="0"/>
              <a:chExt cx="454" cy="353"/>
            </a:xfrm>
          </p:grpSpPr>
          <p:grpSp>
            <p:nvGrpSpPr>
              <p:cNvPr id="202783" name="Group 31"/>
              <p:cNvGrpSpPr>
                <a:grpSpLocks/>
              </p:cNvGrpSpPr>
              <p:nvPr/>
            </p:nvGrpSpPr>
            <p:grpSpPr bwMode="auto">
              <a:xfrm>
                <a:off x="0" y="0"/>
                <a:ext cx="454" cy="318"/>
                <a:chOff x="0" y="0"/>
                <a:chExt cx="454" cy="318"/>
              </a:xfrm>
            </p:grpSpPr>
            <p:sp>
              <p:nvSpPr>
                <p:cNvPr id="202784" name="Line 32"/>
                <p:cNvSpPr>
                  <a:spLocks noChangeShapeType="1"/>
                </p:cNvSpPr>
                <p:nvPr/>
              </p:nvSpPr>
              <p:spPr bwMode="auto">
                <a:xfrm>
                  <a:off x="0" y="318"/>
                  <a:ext cx="454" cy="0"/>
                </a:xfrm>
                <a:prstGeom prst="line">
                  <a:avLst/>
                </a:prstGeom>
                <a:noFill/>
                <a:ln w="15875" cmpd="sng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202785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0" y="0"/>
                  <a:ext cx="318" cy="318"/>
                </a:xfrm>
                <a:prstGeom prst="line">
                  <a:avLst/>
                </a:prstGeom>
                <a:noFill/>
                <a:ln w="15875" cmpd="sng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202786" name="Arc 34"/>
                <p:cNvSpPr>
                  <a:spLocks/>
                </p:cNvSpPr>
                <p:nvPr/>
              </p:nvSpPr>
              <p:spPr bwMode="auto">
                <a:xfrm>
                  <a:off x="91" y="227"/>
                  <a:ext cx="45" cy="9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 cmpd="sng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202787" name="Text Box 35"/>
              <p:cNvSpPr txBox="1">
                <a:spLocks noChangeArrowheads="1"/>
              </p:cNvSpPr>
              <p:nvPr/>
            </p:nvSpPr>
            <p:spPr bwMode="auto">
              <a:xfrm>
                <a:off x="109" y="87"/>
                <a:ext cx="227" cy="2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800">
                    <a:solidFill>
                      <a:srgbClr val="FF0000"/>
                    </a:solidFill>
                    <a:latin typeface="Arial" pitchFamily="34" charset="0"/>
                  </a:rPr>
                  <a:t>5</a:t>
                </a:r>
              </a:p>
            </p:txBody>
          </p:sp>
        </p:grpSp>
        <p:grpSp>
          <p:nvGrpSpPr>
            <p:cNvPr id="202788" name="Group 36"/>
            <p:cNvGrpSpPr>
              <a:grpSpLocks/>
            </p:cNvGrpSpPr>
            <p:nvPr/>
          </p:nvGrpSpPr>
          <p:grpSpPr bwMode="auto">
            <a:xfrm>
              <a:off x="1588" y="725"/>
              <a:ext cx="726" cy="409"/>
              <a:chOff x="0" y="0"/>
              <a:chExt cx="726" cy="409"/>
            </a:xfrm>
          </p:grpSpPr>
          <p:sp>
            <p:nvSpPr>
              <p:cNvPr id="202789" name="Line 37"/>
              <p:cNvSpPr>
                <a:spLocks noChangeShapeType="1"/>
              </p:cNvSpPr>
              <p:nvPr/>
            </p:nvSpPr>
            <p:spPr bwMode="auto">
              <a:xfrm>
                <a:off x="272" y="409"/>
                <a:ext cx="454" cy="0"/>
              </a:xfrm>
              <a:prstGeom prst="line">
                <a:avLst/>
              </a:prstGeom>
              <a:noFill/>
              <a:ln w="15875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2790" name="Line 38"/>
              <p:cNvSpPr>
                <a:spLocks noChangeShapeType="1"/>
              </p:cNvSpPr>
              <p:nvPr/>
            </p:nvSpPr>
            <p:spPr bwMode="auto">
              <a:xfrm flipH="1" flipV="1">
                <a:off x="0" y="0"/>
                <a:ext cx="272" cy="409"/>
              </a:xfrm>
              <a:prstGeom prst="line">
                <a:avLst/>
              </a:prstGeom>
              <a:noFill/>
              <a:ln w="15875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2791" name="Arc 39"/>
              <p:cNvSpPr>
                <a:spLocks/>
              </p:cNvSpPr>
              <p:nvPr/>
            </p:nvSpPr>
            <p:spPr bwMode="auto">
              <a:xfrm>
                <a:off x="213" y="318"/>
                <a:ext cx="152" cy="8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2792" name="Text Box 40"/>
              <p:cNvSpPr txBox="1">
                <a:spLocks noChangeArrowheads="1"/>
              </p:cNvSpPr>
              <p:nvPr/>
            </p:nvSpPr>
            <p:spPr bwMode="auto">
              <a:xfrm>
                <a:off x="232" y="95"/>
                <a:ext cx="227" cy="2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800">
                    <a:solidFill>
                      <a:srgbClr val="FF0000"/>
                    </a:solidFill>
                    <a:latin typeface="Arial" pitchFamily="34" charset="0"/>
                  </a:rPr>
                  <a:t>6</a:t>
                </a:r>
              </a:p>
            </p:txBody>
          </p:sp>
        </p:grpSp>
      </p:grpSp>
      <p:grpSp>
        <p:nvGrpSpPr>
          <p:cNvPr id="202793" name="Group 41"/>
          <p:cNvGrpSpPr>
            <a:grpSpLocks noChangeAspect="1"/>
          </p:cNvGrpSpPr>
          <p:nvPr/>
        </p:nvGrpSpPr>
        <p:grpSpPr bwMode="auto">
          <a:xfrm>
            <a:off x="4211638" y="2060575"/>
            <a:ext cx="4608512" cy="1081088"/>
            <a:chOff x="0" y="0"/>
            <a:chExt cx="2903" cy="681"/>
          </a:xfrm>
        </p:grpSpPr>
        <p:pic>
          <p:nvPicPr>
            <p:cNvPr id="202794" name="Picture 42" descr="三角尺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47" cy="6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2795" name="Picture 43" descr="三角尺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6" y="1"/>
              <a:ext cx="1367" cy="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2796" name="Rectangle 44"/>
          <p:cNvSpPr>
            <a:spLocks noChangeArrowheads="1"/>
          </p:cNvSpPr>
          <p:nvPr/>
        </p:nvSpPr>
        <p:spPr bwMode="auto">
          <a:xfrm>
            <a:off x="3419475" y="46482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741907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2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2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027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0275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027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027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02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2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2755" grpId="0" autoUpdateAnimBg="0"/>
      <p:bldP spid="202757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1186" name="Group 58"/>
          <p:cNvGrpSpPr>
            <a:grpSpLocks/>
          </p:cNvGrpSpPr>
          <p:nvPr/>
        </p:nvGrpSpPr>
        <p:grpSpPr bwMode="auto">
          <a:xfrm>
            <a:off x="5580063" y="4943475"/>
            <a:ext cx="2598737" cy="1798638"/>
            <a:chOff x="0" y="0"/>
            <a:chExt cx="1637" cy="1133"/>
          </a:xfrm>
        </p:grpSpPr>
        <p:pic>
          <p:nvPicPr>
            <p:cNvPr id="221187" name="Picture 56" descr="3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0" y="0"/>
              <a:ext cx="1047" cy="1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1188" name="AutoShape 27"/>
            <p:cNvSpPr>
              <a:spLocks noChangeArrowheads="1"/>
            </p:cNvSpPr>
            <p:nvPr/>
          </p:nvSpPr>
          <p:spPr bwMode="auto">
            <a:xfrm>
              <a:off x="0" y="90"/>
              <a:ext cx="953" cy="318"/>
            </a:xfrm>
            <a:prstGeom prst="wedgeRoundRectCallout">
              <a:avLst>
                <a:gd name="adj1" fmla="val 57870"/>
                <a:gd name="adj2" fmla="val 35532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</a:rPr>
                <a:t>145×12</a:t>
              </a:r>
              <a:endParaRPr lang="zh-CN" altLang="en-US" sz="2000">
                <a:solidFill>
                  <a:schemeClr val="tx1"/>
                </a:solidFill>
              </a:endParaRPr>
            </a:p>
          </p:txBody>
        </p:sp>
      </p:grpSp>
      <p:sp>
        <p:nvSpPr>
          <p:cNvPr id="221189" name="矩形 3"/>
          <p:cNvSpPr>
            <a:spLocks noChangeArrowheads="1"/>
          </p:cNvSpPr>
          <p:nvPr/>
        </p:nvSpPr>
        <p:spPr bwMode="auto">
          <a:xfrm>
            <a:off x="520700" y="1557338"/>
            <a:ext cx="8623300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    李叔叔从某城市乘火车去北京用了</a:t>
            </a:r>
            <a:r>
              <a:rPr lang="en-US" altLang="zh-CN" sz="2400">
                <a:solidFill>
                  <a:schemeClr val="tx1"/>
                </a:solidFill>
              </a:rPr>
              <a:t>12</a:t>
            </a: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小时，火车</a:t>
            </a:r>
            <a:r>
              <a:rPr lang="zh-CN" altLang="en-US" sz="2400">
                <a:solidFill>
                  <a:schemeClr val="tx1"/>
                </a:solidFill>
              </a:rPr>
              <a:t>每</a:t>
            </a: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小时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行</a:t>
            </a:r>
            <a:r>
              <a:rPr lang="en-US" altLang="zh-CN" sz="2400">
                <a:solidFill>
                  <a:schemeClr val="tx1"/>
                </a:solidFill>
              </a:rPr>
              <a:t>145</a:t>
            </a: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千米。该城市到北京有多少千米？</a:t>
            </a:r>
          </a:p>
        </p:txBody>
      </p:sp>
      <p:sp>
        <p:nvSpPr>
          <p:cNvPr id="221190" name="Text Box 28"/>
          <p:cNvSpPr txBox="1">
            <a:spLocks noChangeArrowheads="1"/>
          </p:cNvSpPr>
          <p:nvPr/>
        </p:nvSpPr>
        <p:spPr bwMode="auto">
          <a:xfrm>
            <a:off x="2555875" y="2536825"/>
            <a:ext cx="28797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145×12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grpSp>
        <p:nvGrpSpPr>
          <p:cNvPr id="221191" name="Group 51"/>
          <p:cNvGrpSpPr>
            <a:grpSpLocks/>
          </p:cNvGrpSpPr>
          <p:nvPr/>
        </p:nvGrpSpPr>
        <p:grpSpPr bwMode="auto">
          <a:xfrm>
            <a:off x="398463" y="3716338"/>
            <a:ext cx="6334125" cy="1800225"/>
            <a:chOff x="0" y="0"/>
            <a:chExt cx="3990" cy="1134"/>
          </a:xfrm>
        </p:grpSpPr>
        <p:sp>
          <p:nvSpPr>
            <p:cNvPr id="221192" name="AutoShape 27"/>
            <p:cNvSpPr>
              <a:spLocks noChangeArrowheads="1"/>
            </p:cNvSpPr>
            <p:nvPr/>
          </p:nvSpPr>
          <p:spPr bwMode="auto">
            <a:xfrm>
              <a:off x="849" y="45"/>
              <a:ext cx="3141" cy="602"/>
            </a:xfrm>
            <a:prstGeom prst="wedgeRoundRectCallout">
              <a:avLst>
                <a:gd name="adj1" fmla="val -54421"/>
                <a:gd name="adj2" fmla="val -12171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题目中已知火车</a:t>
              </a:r>
              <a:r>
                <a:rPr lang="en-US" altLang="zh-CN" sz="2000">
                  <a:solidFill>
                    <a:schemeClr val="tx1"/>
                  </a:solidFill>
                </a:rPr>
                <a:t>1</a:t>
              </a:r>
              <a:r>
                <a:rPr lang="zh-CN" altLang="en-US" sz="2000">
                  <a:solidFill>
                    <a:schemeClr val="tx1"/>
                  </a:solidFill>
                </a:rPr>
                <a:t>小时行</a:t>
              </a:r>
              <a:r>
                <a:rPr lang="en-US" altLang="zh-CN" sz="2000">
                  <a:solidFill>
                    <a:schemeClr val="tx1"/>
                  </a:solidFill>
                </a:rPr>
                <a:t>145</a:t>
              </a:r>
              <a:r>
                <a:rPr lang="zh-CN" altLang="en-US" sz="2000">
                  <a:solidFill>
                    <a:schemeClr val="tx1"/>
                  </a:solidFill>
                </a:rPr>
                <a:t>千米，行了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</a:rPr>
                <a:t>12</a:t>
              </a:r>
              <a:r>
                <a:rPr lang="zh-CN" altLang="en-US" sz="2000">
                  <a:solidFill>
                    <a:schemeClr val="tx1"/>
                  </a:solidFill>
                </a:rPr>
                <a:t>小时，要求</a:t>
              </a:r>
              <a:r>
                <a:rPr lang="en-US" altLang="zh-CN" sz="2000">
                  <a:solidFill>
                    <a:schemeClr val="tx1"/>
                  </a:solidFill>
                </a:rPr>
                <a:t>12</a:t>
              </a:r>
              <a:r>
                <a:rPr lang="zh-CN" altLang="en-US" sz="2000">
                  <a:solidFill>
                    <a:schemeClr val="tx1"/>
                  </a:solidFill>
                </a:rPr>
                <a:t>小时行了多少千米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？</a:t>
              </a:r>
            </a:p>
          </p:txBody>
        </p:sp>
        <p:pic>
          <p:nvPicPr>
            <p:cNvPr id="221193" name="Picture 49" descr="3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068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1194" name="Group 54"/>
          <p:cNvGrpSpPr>
            <a:grpSpLocks/>
          </p:cNvGrpSpPr>
          <p:nvPr/>
        </p:nvGrpSpPr>
        <p:grpSpPr bwMode="auto">
          <a:xfrm>
            <a:off x="2555875" y="4943475"/>
            <a:ext cx="5622925" cy="1798638"/>
            <a:chOff x="0" y="0"/>
            <a:chExt cx="3542" cy="1133"/>
          </a:xfrm>
        </p:grpSpPr>
        <p:sp>
          <p:nvSpPr>
            <p:cNvPr id="221195" name="AutoShape 27"/>
            <p:cNvSpPr>
              <a:spLocks noChangeArrowheads="1"/>
            </p:cNvSpPr>
            <p:nvPr/>
          </p:nvSpPr>
          <p:spPr bwMode="auto">
            <a:xfrm>
              <a:off x="0" y="1"/>
              <a:ext cx="2842" cy="590"/>
            </a:xfrm>
            <a:prstGeom prst="wedgeRoundRectCallout">
              <a:avLst>
                <a:gd name="adj1" fmla="val 54736"/>
                <a:gd name="adj2" fmla="val -7968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因为每小时行</a:t>
              </a:r>
              <a:r>
                <a:rPr lang="en-US" altLang="zh-CN" sz="2000">
                  <a:solidFill>
                    <a:schemeClr val="tx1"/>
                  </a:solidFill>
                </a:rPr>
                <a:t>145</a:t>
              </a:r>
              <a:r>
                <a:rPr lang="zh-CN" altLang="en-US" sz="2000">
                  <a:solidFill>
                    <a:schemeClr val="tx1"/>
                  </a:solidFill>
                </a:rPr>
                <a:t>千米，要求</a:t>
              </a:r>
              <a:r>
                <a:rPr lang="en-US" altLang="zh-CN" sz="2000">
                  <a:solidFill>
                    <a:schemeClr val="tx1"/>
                  </a:solidFill>
                </a:rPr>
                <a:t>12</a:t>
              </a:r>
              <a:r>
                <a:rPr lang="zh-CN" altLang="en-US" sz="2000">
                  <a:solidFill>
                    <a:schemeClr val="tx1"/>
                  </a:solidFill>
                </a:rPr>
                <a:t>个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</a:rPr>
                <a:t>145</a:t>
              </a:r>
              <a:r>
                <a:rPr lang="zh-CN" altLang="en-US" sz="2000">
                  <a:solidFill>
                    <a:schemeClr val="tx1"/>
                  </a:solidFill>
                </a:rPr>
                <a:t>千米是多少，所以用乘法计算。</a:t>
              </a:r>
            </a:p>
          </p:txBody>
        </p:sp>
        <p:pic>
          <p:nvPicPr>
            <p:cNvPr id="221196" name="Picture 52" descr="3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95" y="0"/>
              <a:ext cx="1047" cy="1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1197" name="Group 31"/>
          <p:cNvGrpSpPr>
            <a:grpSpLocks/>
          </p:cNvGrpSpPr>
          <p:nvPr/>
        </p:nvGrpSpPr>
        <p:grpSpPr bwMode="auto">
          <a:xfrm>
            <a:off x="4957763" y="2800350"/>
            <a:ext cx="3897312" cy="1619250"/>
            <a:chOff x="0" y="0"/>
            <a:chExt cx="2455" cy="1020"/>
          </a:xfrm>
        </p:grpSpPr>
        <p:sp>
          <p:nvSpPr>
            <p:cNvPr id="221198" name="AutoShape 27"/>
            <p:cNvSpPr>
              <a:spLocks noChangeArrowheads="1"/>
            </p:cNvSpPr>
            <p:nvPr/>
          </p:nvSpPr>
          <p:spPr bwMode="auto">
            <a:xfrm>
              <a:off x="0" y="90"/>
              <a:ext cx="1775" cy="318"/>
            </a:xfrm>
            <a:prstGeom prst="wedgeRoundRectCallout">
              <a:avLst>
                <a:gd name="adj1" fmla="val 55523"/>
                <a:gd name="adj2" fmla="val 50000"/>
                <a:gd name="adj3" fmla="val 16667"/>
              </a:avLst>
            </a:prstGeom>
            <a:solidFill>
              <a:schemeClr val="bg1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为什么用乘法计算？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pic>
          <p:nvPicPr>
            <p:cNvPr id="221199" name="Picture 30" descr="10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435" y="0"/>
              <a:ext cx="1020" cy="1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21200" name="Group 32"/>
          <p:cNvGrpSpPr>
            <a:grpSpLocks/>
          </p:cNvGrpSpPr>
          <p:nvPr/>
        </p:nvGrpSpPr>
        <p:grpSpPr bwMode="auto">
          <a:xfrm>
            <a:off x="6148388" y="2800350"/>
            <a:ext cx="2706687" cy="1619250"/>
            <a:chOff x="0" y="0"/>
            <a:chExt cx="1705" cy="1020"/>
          </a:xfrm>
        </p:grpSpPr>
        <p:pic>
          <p:nvPicPr>
            <p:cNvPr id="221201" name="Picture 28" descr="10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685" y="0"/>
              <a:ext cx="1020" cy="1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1202" name="AutoShape 27"/>
            <p:cNvSpPr>
              <a:spLocks noChangeArrowheads="1"/>
            </p:cNvSpPr>
            <p:nvPr/>
          </p:nvSpPr>
          <p:spPr bwMode="auto">
            <a:xfrm>
              <a:off x="0" y="93"/>
              <a:ext cx="1003" cy="318"/>
            </a:xfrm>
            <a:prstGeom prst="wedgeRoundRectCallout">
              <a:avLst>
                <a:gd name="adj1" fmla="val 61565"/>
                <a:gd name="adj2" fmla="val 57611"/>
                <a:gd name="adj3" fmla="val 16667"/>
              </a:avLst>
            </a:prstGeom>
            <a:solidFill>
              <a:schemeClr val="bg1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怎样列式？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</p:grpSp>
      <p:grpSp>
        <p:nvGrpSpPr>
          <p:cNvPr id="221203" name="Group 29"/>
          <p:cNvGrpSpPr>
            <a:grpSpLocks/>
          </p:cNvGrpSpPr>
          <p:nvPr/>
        </p:nvGrpSpPr>
        <p:grpSpPr bwMode="auto">
          <a:xfrm>
            <a:off x="4457700" y="2708275"/>
            <a:ext cx="4397375" cy="1711325"/>
            <a:chOff x="0" y="0"/>
            <a:chExt cx="2770" cy="1078"/>
          </a:xfrm>
        </p:grpSpPr>
        <p:sp>
          <p:nvSpPr>
            <p:cNvPr id="221204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2113" cy="579"/>
            </a:xfrm>
            <a:prstGeom prst="wedgeRoundRectCallout">
              <a:avLst>
                <a:gd name="adj1" fmla="val 55444"/>
                <a:gd name="adj2" fmla="val 37796"/>
                <a:gd name="adj3" fmla="val 16667"/>
              </a:avLst>
            </a:prstGeom>
            <a:solidFill>
              <a:schemeClr val="bg1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同学们，题目中已知的是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什么？要求的是什么？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pic>
          <p:nvPicPr>
            <p:cNvPr id="221205" name="Picture 27" descr="107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750" y="58"/>
              <a:ext cx="1020" cy="10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21206" name="Rectangle 2"/>
          <p:cNvSpPr txBox="1"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二、探究新知</a:t>
            </a:r>
          </a:p>
        </p:txBody>
      </p:sp>
    </p:spTree>
    <p:extLst>
      <p:ext uri="{BB962C8B-B14F-4D97-AF65-F5344CB8AC3E}">
        <p14:creationId xmlns:p14="http://schemas.microsoft.com/office/powerpoint/2010/main" val="3993531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2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1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21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21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21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21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221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1190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2210" name="Group 17"/>
          <p:cNvGrpSpPr>
            <a:grpSpLocks/>
          </p:cNvGrpSpPr>
          <p:nvPr/>
        </p:nvGrpSpPr>
        <p:grpSpPr bwMode="auto">
          <a:xfrm>
            <a:off x="3490913" y="3898900"/>
            <a:ext cx="4451350" cy="1890713"/>
            <a:chOff x="0" y="0"/>
            <a:chExt cx="2804" cy="1191"/>
          </a:xfrm>
        </p:grpSpPr>
        <p:pic>
          <p:nvPicPr>
            <p:cNvPr id="222211" name="Picture 13" descr="37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57" y="58"/>
              <a:ext cx="1047" cy="11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2212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1769" cy="1176"/>
            </a:xfrm>
            <a:prstGeom prst="wedgeRoundRectCallout">
              <a:avLst>
                <a:gd name="adj1" fmla="val 59046"/>
                <a:gd name="adj2" fmla="val -11704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我是这样想的：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</a:rPr>
                <a:t>估计约有</a:t>
              </a:r>
              <a:r>
                <a:rPr lang="en-US" altLang="zh-CN" sz="2000">
                  <a:solidFill>
                    <a:schemeClr val="tx1"/>
                  </a:solidFill>
                </a:rPr>
                <a:t>1500</a:t>
              </a:r>
              <a:r>
                <a:rPr lang="zh-CN" altLang="en-US" sz="2000">
                  <a:solidFill>
                    <a:schemeClr val="tx1"/>
                  </a:solidFill>
                </a:rPr>
                <a:t>千米。</a:t>
              </a:r>
              <a:endParaRPr lang="en-US" altLang="zh-CN" sz="2000">
                <a:solidFill>
                  <a:schemeClr val="tx1"/>
                </a:solidFill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</a:rPr>
                <a:t>  145×12</a:t>
              </a:r>
              <a:r>
                <a:rPr lang="en-US" altLang="zh-CN" sz="2000">
                  <a:solidFill>
                    <a:schemeClr val="tx1"/>
                  </a:solidFill>
                  <a:latin typeface="楷体_GB2312" pitchFamily="1" charset="-122"/>
                </a:rPr>
                <a:t>≈</a:t>
              </a:r>
              <a:r>
                <a:rPr lang="en-US" altLang="zh-CN" sz="2000">
                  <a:solidFill>
                    <a:schemeClr val="tx1"/>
                  </a:solidFill>
                </a:rPr>
                <a:t>1500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800">
                  <a:solidFill>
                    <a:schemeClr val="tx1"/>
                  </a:solidFill>
                </a:rPr>
                <a:t>   </a:t>
              </a: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000">
                  <a:solidFill>
                    <a:schemeClr val="tx1"/>
                  </a:solidFill>
                </a:rPr>
                <a:t>  150    10</a:t>
              </a:r>
            </a:p>
          </p:txBody>
        </p:sp>
        <p:sp>
          <p:nvSpPr>
            <p:cNvPr id="222213" name="Line 15"/>
            <p:cNvSpPr>
              <a:spLocks noChangeShapeType="1"/>
            </p:cNvSpPr>
            <p:nvPr/>
          </p:nvSpPr>
          <p:spPr bwMode="auto">
            <a:xfrm>
              <a:off x="362" y="771"/>
              <a:ext cx="0" cy="113"/>
            </a:xfrm>
            <a:prstGeom prst="line">
              <a:avLst/>
            </a:prstGeom>
            <a:noFill/>
            <a:ln w="158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22214" name="Line 16"/>
            <p:cNvSpPr>
              <a:spLocks noChangeShapeType="1"/>
            </p:cNvSpPr>
            <p:nvPr/>
          </p:nvSpPr>
          <p:spPr bwMode="auto">
            <a:xfrm>
              <a:off x="761" y="771"/>
              <a:ext cx="0" cy="113"/>
            </a:xfrm>
            <a:prstGeom prst="line">
              <a:avLst/>
            </a:prstGeom>
            <a:noFill/>
            <a:ln w="158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</p:grpSp>
      <p:sp>
        <p:nvSpPr>
          <p:cNvPr id="222215" name="矩形 3"/>
          <p:cNvSpPr>
            <a:spLocks noChangeArrowheads="1"/>
          </p:cNvSpPr>
          <p:nvPr/>
        </p:nvSpPr>
        <p:spPr bwMode="auto">
          <a:xfrm>
            <a:off x="520700" y="1557338"/>
            <a:ext cx="8623300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    李叔叔从某城市乘火车去北京用了</a:t>
            </a:r>
            <a:r>
              <a:rPr lang="en-US" altLang="zh-CN" sz="2400">
                <a:solidFill>
                  <a:schemeClr val="tx1"/>
                </a:solidFill>
              </a:rPr>
              <a:t>12</a:t>
            </a: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小时，火车</a:t>
            </a:r>
            <a:r>
              <a:rPr lang="zh-CN" altLang="en-US" sz="2400">
                <a:solidFill>
                  <a:schemeClr val="tx1"/>
                </a:solidFill>
              </a:rPr>
              <a:t>每</a:t>
            </a: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小时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行</a:t>
            </a:r>
            <a:r>
              <a:rPr lang="en-US" altLang="zh-CN" sz="2400">
                <a:solidFill>
                  <a:schemeClr val="tx1"/>
                </a:solidFill>
              </a:rPr>
              <a:t>145</a:t>
            </a: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千米。该城市到北京有多少千米？</a:t>
            </a:r>
          </a:p>
        </p:txBody>
      </p:sp>
      <p:sp>
        <p:nvSpPr>
          <p:cNvPr id="222216" name="Text Box 28"/>
          <p:cNvSpPr txBox="1">
            <a:spLocks noChangeArrowheads="1"/>
          </p:cNvSpPr>
          <p:nvPr/>
        </p:nvSpPr>
        <p:spPr bwMode="auto">
          <a:xfrm>
            <a:off x="2555875" y="2536825"/>
            <a:ext cx="28797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145×12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sp>
        <p:nvSpPr>
          <p:cNvPr id="222217" name="Rectangle 2"/>
          <p:cNvSpPr txBox="1"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二、探究新知</a:t>
            </a:r>
          </a:p>
        </p:txBody>
      </p:sp>
    </p:spTree>
    <p:extLst>
      <p:ext uri="{BB962C8B-B14F-4D97-AF65-F5344CB8AC3E}">
        <p14:creationId xmlns:p14="http://schemas.microsoft.com/office/powerpoint/2010/main" val="3368111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22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234" name="Text Box 5"/>
          <p:cNvSpPr txBox="1">
            <a:spLocks noChangeArrowheads="1"/>
          </p:cNvSpPr>
          <p:nvPr/>
        </p:nvSpPr>
        <p:spPr bwMode="auto">
          <a:xfrm>
            <a:off x="1989138" y="3135313"/>
            <a:ext cx="1917700" cy="646112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rgbClr val="0066FF"/>
                </a:solidFill>
              </a:rPr>
              <a:t>1 4 5</a:t>
            </a:r>
          </a:p>
        </p:txBody>
      </p:sp>
      <p:grpSp>
        <p:nvGrpSpPr>
          <p:cNvPr id="223235" name="Group 73"/>
          <p:cNvGrpSpPr>
            <a:grpSpLocks/>
          </p:cNvGrpSpPr>
          <p:nvPr/>
        </p:nvGrpSpPr>
        <p:grpSpPr bwMode="auto">
          <a:xfrm>
            <a:off x="2306638" y="3992563"/>
            <a:ext cx="1266825" cy="596900"/>
            <a:chOff x="0" y="0"/>
            <a:chExt cx="798" cy="376"/>
          </a:xfrm>
        </p:grpSpPr>
        <p:sp>
          <p:nvSpPr>
            <p:cNvPr id="223236" name="Text Box 70"/>
            <p:cNvSpPr txBox="1">
              <a:spLocks noChangeArrowheads="1"/>
            </p:cNvSpPr>
            <p:nvPr/>
          </p:nvSpPr>
          <p:spPr bwMode="auto">
            <a:xfrm>
              <a:off x="0" y="1"/>
              <a:ext cx="587" cy="375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sy="50000" kx="2115830" algn="bl" rotWithShape="0">
                <a:srgbClr val="C0C0C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3000">
                  <a:solidFill>
                    <a:srgbClr val="0066FF"/>
                  </a:solidFill>
                </a:rPr>
                <a:t>1 </a:t>
              </a:r>
            </a:p>
          </p:txBody>
        </p:sp>
        <p:sp>
          <p:nvSpPr>
            <p:cNvPr id="223237" name="Text Box 71"/>
            <p:cNvSpPr txBox="1">
              <a:spLocks noChangeArrowheads="1"/>
            </p:cNvSpPr>
            <p:nvPr/>
          </p:nvSpPr>
          <p:spPr bwMode="auto">
            <a:xfrm>
              <a:off x="211" y="0"/>
              <a:ext cx="587" cy="375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sy="50000" kx="2115830" algn="bl" rotWithShape="0">
                <a:srgbClr val="C0C0C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3000">
                  <a:solidFill>
                    <a:srgbClr val="0066FF"/>
                  </a:solidFill>
                </a:rPr>
                <a:t>2 </a:t>
              </a:r>
            </a:p>
          </p:txBody>
        </p:sp>
      </p:grpSp>
      <p:sp>
        <p:nvSpPr>
          <p:cNvPr id="223238" name="Line 19"/>
          <p:cNvSpPr>
            <a:spLocks noChangeShapeType="1"/>
          </p:cNvSpPr>
          <p:nvPr/>
        </p:nvSpPr>
        <p:spPr bwMode="auto">
          <a:xfrm rot="1860000">
            <a:off x="2741613" y="3735388"/>
            <a:ext cx="211137" cy="350837"/>
          </a:xfrm>
          <a:prstGeom prst="line">
            <a:avLst/>
          </a:prstGeom>
          <a:noFill/>
          <a:ln w="38100" cmpd="sng">
            <a:solidFill>
              <a:srgbClr val="FF00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3239" name="Line 26"/>
          <p:cNvSpPr>
            <a:spLocks noChangeShapeType="1"/>
          </p:cNvSpPr>
          <p:nvPr/>
        </p:nvSpPr>
        <p:spPr bwMode="auto">
          <a:xfrm rot="19500000">
            <a:off x="2420938" y="3556000"/>
            <a:ext cx="250825" cy="676275"/>
          </a:xfrm>
          <a:prstGeom prst="line">
            <a:avLst/>
          </a:prstGeom>
          <a:noFill/>
          <a:ln w="38100" cmpd="sng">
            <a:solidFill>
              <a:srgbClr val="FF00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3240" name="Line 27"/>
          <p:cNvSpPr>
            <a:spLocks noChangeShapeType="1"/>
          </p:cNvSpPr>
          <p:nvPr/>
        </p:nvSpPr>
        <p:spPr bwMode="auto">
          <a:xfrm rot="21000000">
            <a:off x="2589213" y="3681413"/>
            <a:ext cx="231775" cy="447675"/>
          </a:xfrm>
          <a:prstGeom prst="line">
            <a:avLst/>
          </a:prstGeom>
          <a:noFill/>
          <a:ln w="38100" cmpd="sng">
            <a:solidFill>
              <a:srgbClr val="FF00FF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3241" name="Line 25"/>
          <p:cNvSpPr>
            <a:spLocks noChangeShapeType="1"/>
          </p:cNvSpPr>
          <p:nvPr/>
        </p:nvSpPr>
        <p:spPr bwMode="auto">
          <a:xfrm rot="2700000">
            <a:off x="2366169" y="3744119"/>
            <a:ext cx="296862" cy="285750"/>
          </a:xfrm>
          <a:prstGeom prst="line">
            <a:avLst/>
          </a:prstGeom>
          <a:noFill/>
          <a:ln w="38100" cmpd="sng">
            <a:solidFill>
              <a:srgbClr val="339966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3242" name="Line 28"/>
          <p:cNvSpPr>
            <a:spLocks noChangeShapeType="1"/>
          </p:cNvSpPr>
          <p:nvPr/>
        </p:nvSpPr>
        <p:spPr bwMode="auto">
          <a:xfrm rot="4980000">
            <a:off x="2503488" y="3725863"/>
            <a:ext cx="368300" cy="368300"/>
          </a:xfrm>
          <a:prstGeom prst="line">
            <a:avLst/>
          </a:prstGeom>
          <a:noFill/>
          <a:ln w="38100" cmpd="sng">
            <a:solidFill>
              <a:srgbClr val="339966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3243" name="Line 29"/>
          <p:cNvSpPr>
            <a:spLocks noChangeShapeType="1"/>
          </p:cNvSpPr>
          <p:nvPr/>
        </p:nvSpPr>
        <p:spPr bwMode="auto">
          <a:xfrm rot="21000000">
            <a:off x="2254250" y="3683000"/>
            <a:ext cx="247650" cy="463550"/>
          </a:xfrm>
          <a:prstGeom prst="line">
            <a:avLst/>
          </a:prstGeom>
          <a:noFill/>
          <a:ln w="38100" cmpd="sng">
            <a:solidFill>
              <a:srgbClr val="339966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zh-CN" altLang="en-US"/>
          </a:p>
        </p:txBody>
      </p:sp>
      <p:sp>
        <p:nvSpPr>
          <p:cNvPr id="223244" name="Line 7"/>
          <p:cNvSpPr>
            <a:spLocks noChangeShapeType="1"/>
          </p:cNvSpPr>
          <p:nvPr/>
        </p:nvSpPr>
        <p:spPr bwMode="auto">
          <a:xfrm flipV="1">
            <a:off x="1258888" y="4594225"/>
            <a:ext cx="1903412" cy="0"/>
          </a:xfrm>
          <a:prstGeom prst="line">
            <a:avLst/>
          </a:prstGeom>
          <a:noFill/>
          <a:ln w="28575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3245" name="Text Box 11"/>
          <p:cNvSpPr txBox="1">
            <a:spLocks noChangeArrowheads="1"/>
          </p:cNvSpPr>
          <p:nvPr/>
        </p:nvSpPr>
        <p:spPr bwMode="auto">
          <a:xfrm>
            <a:off x="1257300" y="4044950"/>
            <a:ext cx="792163" cy="646113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rgbClr val="993300"/>
                </a:solidFill>
              </a:rPr>
              <a:t>×</a:t>
            </a:r>
          </a:p>
        </p:txBody>
      </p:sp>
      <p:sp>
        <p:nvSpPr>
          <p:cNvPr id="223246" name="Text Box 43"/>
          <p:cNvSpPr txBox="1">
            <a:spLocks noChangeArrowheads="1"/>
          </p:cNvSpPr>
          <p:nvPr/>
        </p:nvSpPr>
        <p:spPr bwMode="auto">
          <a:xfrm>
            <a:off x="2647950" y="4573588"/>
            <a:ext cx="647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rgbClr val="0066FF"/>
                </a:solidFill>
                <a:ea typeface="宋体" pitchFamily="2" charset="-122"/>
              </a:rPr>
              <a:t>0</a:t>
            </a:r>
          </a:p>
        </p:txBody>
      </p:sp>
      <p:sp>
        <p:nvSpPr>
          <p:cNvPr id="223247" name="Text Box 44"/>
          <p:cNvSpPr txBox="1">
            <a:spLocks noChangeArrowheads="1"/>
          </p:cNvSpPr>
          <p:nvPr/>
        </p:nvSpPr>
        <p:spPr bwMode="auto">
          <a:xfrm>
            <a:off x="2303463" y="5040313"/>
            <a:ext cx="5762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rgbClr val="0066FF"/>
                </a:solidFill>
                <a:ea typeface="宋体" pitchFamily="2" charset="-122"/>
              </a:rPr>
              <a:t>5</a:t>
            </a:r>
          </a:p>
        </p:txBody>
      </p:sp>
      <p:sp>
        <p:nvSpPr>
          <p:cNvPr id="223248" name="Text Box 46"/>
          <p:cNvSpPr txBox="1">
            <a:spLocks noChangeArrowheads="1"/>
          </p:cNvSpPr>
          <p:nvPr/>
        </p:nvSpPr>
        <p:spPr bwMode="auto">
          <a:xfrm>
            <a:off x="1636713" y="5040313"/>
            <a:ext cx="647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rgbClr val="0066FF"/>
                </a:solidFill>
                <a:ea typeface="宋体" pitchFamily="2" charset="-122"/>
              </a:rPr>
              <a:t>1</a:t>
            </a:r>
          </a:p>
        </p:txBody>
      </p:sp>
      <p:sp>
        <p:nvSpPr>
          <p:cNvPr id="223249" name="Text Box 47"/>
          <p:cNvSpPr txBox="1">
            <a:spLocks noChangeArrowheads="1"/>
          </p:cNvSpPr>
          <p:nvPr/>
        </p:nvSpPr>
        <p:spPr bwMode="auto">
          <a:xfrm>
            <a:off x="1979613" y="5040313"/>
            <a:ext cx="5127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rgbClr val="0066FF"/>
                </a:solidFill>
                <a:ea typeface="宋体" pitchFamily="2" charset="-122"/>
              </a:rPr>
              <a:t>4</a:t>
            </a:r>
          </a:p>
        </p:txBody>
      </p:sp>
      <p:sp>
        <p:nvSpPr>
          <p:cNvPr id="223250" name="Text Box 48"/>
          <p:cNvSpPr txBox="1">
            <a:spLocks noChangeArrowheads="1"/>
          </p:cNvSpPr>
          <p:nvPr/>
        </p:nvSpPr>
        <p:spPr bwMode="auto">
          <a:xfrm>
            <a:off x="1989138" y="4573588"/>
            <a:ext cx="431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rgbClr val="0066FF"/>
                </a:solidFill>
                <a:ea typeface="宋体" pitchFamily="2" charset="-122"/>
              </a:rPr>
              <a:t>2</a:t>
            </a:r>
          </a:p>
        </p:txBody>
      </p:sp>
      <p:sp>
        <p:nvSpPr>
          <p:cNvPr id="223251" name="Text Box 49"/>
          <p:cNvSpPr txBox="1">
            <a:spLocks noChangeArrowheads="1"/>
          </p:cNvSpPr>
          <p:nvPr/>
        </p:nvSpPr>
        <p:spPr bwMode="auto">
          <a:xfrm>
            <a:off x="2312988" y="4573588"/>
            <a:ext cx="647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rgbClr val="0066FF"/>
                </a:solidFill>
                <a:ea typeface="宋体" pitchFamily="2" charset="-122"/>
              </a:rPr>
              <a:t>9</a:t>
            </a:r>
          </a:p>
        </p:txBody>
      </p:sp>
      <p:sp>
        <p:nvSpPr>
          <p:cNvPr id="223252" name="Text Box 52"/>
          <p:cNvSpPr txBox="1">
            <a:spLocks noChangeArrowheads="1"/>
          </p:cNvSpPr>
          <p:nvPr/>
        </p:nvSpPr>
        <p:spPr bwMode="auto">
          <a:xfrm>
            <a:off x="2647950" y="5651500"/>
            <a:ext cx="647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rgbClr val="0066FF"/>
                </a:solidFill>
                <a:ea typeface="宋体" pitchFamily="2" charset="-122"/>
              </a:rPr>
              <a:t>0</a:t>
            </a:r>
          </a:p>
        </p:txBody>
      </p:sp>
      <p:sp>
        <p:nvSpPr>
          <p:cNvPr id="223253" name="Line 53"/>
          <p:cNvSpPr>
            <a:spLocks noChangeShapeType="1"/>
          </p:cNvSpPr>
          <p:nvPr/>
        </p:nvSpPr>
        <p:spPr bwMode="auto">
          <a:xfrm>
            <a:off x="1258888" y="5649913"/>
            <a:ext cx="1903412" cy="0"/>
          </a:xfrm>
          <a:prstGeom prst="line">
            <a:avLst/>
          </a:prstGeom>
          <a:noFill/>
          <a:ln w="28575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3254" name="Text Box 56"/>
          <p:cNvSpPr txBox="1">
            <a:spLocks noChangeArrowheads="1"/>
          </p:cNvSpPr>
          <p:nvPr/>
        </p:nvSpPr>
        <p:spPr bwMode="auto">
          <a:xfrm>
            <a:off x="1636713" y="5651500"/>
            <a:ext cx="5762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rgbClr val="0066FF"/>
                </a:solidFill>
                <a:ea typeface="宋体" pitchFamily="2" charset="-122"/>
              </a:rPr>
              <a:t>1</a:t>
            </a:r>
          </a:p>
        </p:txBody>
      </p:sp>
      <p:sp>
        <p:nvSpPr>
          <p:cNvPr id="223255" name="Text Box 57"/>
          <p:cNvSpPr txBox="1">
            <a:spLocks noChangeArrowheads="1"/>
          </p:cNvSpPr>
          <p:nvPr/>
        </p:nvSpPr>
        <p:spPr bwMode="auto">
          <a:xfrm>
            <a:off x="2003425" y="5651500"/>
            <a:ext cx="647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rgbClr val="0066FF"/>
                </a:solidFill>
                <a:ea typeface="宋体" pitchFamily="2" charset="-122"/>
              </a:rPr>
              <a:t>7</a:t>
            </a:r>
          </a:p>
        </p:txBody>
      </p:sp>
      <p:sp>
        <p:nvSpPr>
          <p:cNvPr id="223256" name="Text Box 58"/>
          <p:cNvSpPr txBox="1">
            <a:spLocks noChangeArrowheads="1"/>
          </p:cNvSpPr>
          <p:nvPr/>
        </p:nvSpPr>
        <p:spPr bwMode="auto">
          <a:xfrm>
            <a:off x="2309813" y="5651500"/>
            <a:ext cx="5762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rgbClr val="0066FF"/>
                </a:solidFill>
                <a:ea typeface="宋体" pitchFamily="2" charset="-122"/>
              </a:rPr>
              <a:t>4</a:t>
            </a:r>
          </a:p>
        </p:txBody>
      </p:sp>
      <p:grpSp>
        <p:nvGrpSpPr>
          <p:cNvPr id="223257" name="组合 140"/>
          <p:cNvGrpSpPr>
            <a:grpSpLocks/>
          </p:cNvGrpSpPr>
          <p:nvPr/>
        </p:nvGrpSpPr>
        <p:grpSpPr bwMode="auto">
          <a:xfrm>
            <a:off x="3279775" y="4968875"/>
            <a:ext cx="2516188" cy="782638"/>
            <a:chOff x="0" y="0"/>
            <a:chExt cx="2517265" cy="782084"/>
          </a:xfrm>
        </p:grpSpPr>
        <p:sp>
          <p:nvSpPr>
            <p:cNvPr id="223258" name="左箭头 5"/>
            <p:cNvSpPr>
              <a:spLocks noChangeArrowheads="1"/>
            </p:cNvSpPr>
            <p:nvPr/>
          </p:nvSpPr>
          <p:spPr bwMode="auto">
            <a:xfrm>
              <a:off x="0" y="327000"/>
              <a:ext cx="540231" cy="142296"/>
            </a:xfrm>
            <a:prstGeom prst="leftArrow">
              <a:avLst>
                <a:gd name="adj1" fmla="val 50000"/>
                <a:gd name="adj2" fmla="val 50023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sp>
          <p:nvSpPr>
            <p:cNvPr id="223259" name="矩形 139"/>
            <p:cNvSpPr>
              <a:spLocks noChangeArrowheads="1"/>
            </p:cNvSpPr>
            <p:nvPr/>
          </p:nvSpPr>
          <p:spPr bwMode="auto">
            <a:xfrm>
              <a:off x="606685" y="0"/>
              <a:ext cx="1910580" cy="782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第二部分积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该怎样写？</a:t>
              </a:r>
            </a:p>
          </p:txBody>
        </p:sp>
      </p:grpSp>
      <p:sp>
        <p:nvSpPr>
          <p:cNvPr id="223260" name="Text Box 28"/>
          <p:cNvSpPr txBox="1">
            <a:spLocks noChangeArrowheads="1"/>
          </p:cNvSpPr>
          <p:nvPr/>
        </p:nvSpPr>
        <p:spPr bwMode="auto">
          <a:xfrm>
            <a:off x="4278313" y="2617788"/>
            <a:ext cx="29527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US" altLang="zh-CN" sz="2800">
                <a:latin typeface="Arial" pitchFamily="34" charset="0"/>
              </a:rPr>
              <a:t>1740</a:t>
            </a:r>
            <a:r>
              <a:rPr lang="zh-CN" altLang="en-US" sz="2800">
                <a:latin typeface="Arial" pitchFamily="34" charset="0"/>
              </a:rPr>
              <a:t>（千米）</a:t>
            </a:r>
            <a:endParaRPr lang="en-US" altLang="zh-CN" sz="2800">
              <a:latin typeface="Arial" pitchFamily="34" charset="0"/>
            </a:endParaRPr>
          </a:p>
        </p:txBody>
      </p:sp>
      <p:grpSp>
        <p:nvGrpSpPr>
          <p:cNvPr id="223261" name="Group 40"/>
          <p:cNvGrpSpPr>
            <a:grpSpLocks/>
          </p:cNvGrpSpPr>
          <p:nvPr/>
        </p:nvGrpSpPr>
        <p:grpSpPr bwMode="auto">
          <a:xfrm>
            <a:off x="4533900" y="3457575"/>
            <a:ext cx="3825875" cy="1944688"/>
            <a:chOff x="0" y="0"/>
            <a:chExt cx="2410" cy="1225"/>
          </a:xfrm>
        </p:grpSpPr>
        <p:pic>
          <p:nvPicPr>
            <p:cNvPr id="223262" name="Picture 38" descr="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8" y="91"/>
              <a:ext cx="1002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3263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1318" cy="579"/>
            </a:xfrm>
            <a:prstGeom prst="wedgeRoundRectCallout">
              <a:avLst>
                <a:gd name="adj1" fmla="val 63542"/>
                <a:gd name="adj2" fmla="val 37278"/>
                <a:gd name="adj3" fmla="val 16667"/>
              </a:avLst>
            </a:prstGeom>
            <a:solidFill>
              <a:schemeClr val="bg1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用笔算比较准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确，得</a:t>
              </a:r>
              <a:r>
                <a:rPr lang="en-US" altLang="zh-CN" sz="2000">
                  <a:solidFill>
                    <a:schemeClr val="tx1"/>
                  </a:solidFill>
                  <a:latin typeface="宋体" pitchFamily="2" charset="-122"/>
                  <a:ea typeface="宋体" pitchFamily="2" charset="-122"/>
                </a:rPr>
                <a:t>……</a:t>
              </a:r>
              <a:endParaRPr lang="en-US" altLang="zh-CN" sz="2000">
                <a:latin typeface="宋体" pitchFamily="2" charset="-122"/>
                <a:ea typeface="宋体" pitchFamily="2" charset="-122"/>
              </a:endParaRPr>
            </a:p>
          </p:txBody>
        </p:sp>
      </p:grpSp>
      <p:sp>
        <p:nvSpPr>
          <p:cNvPr id="223264" name="矩形 3"/>
          <p:cNvSpPr>
            <a:spLocks noChangeArrowheads="1"/>
          </p:cNvSpPr>
          <p:nvPr/>
        </p:nvSpPr>
        <p:spPr bwMode="auto">
          <a:xfrm>
            <a:off x="520700" y="1557338"/>
            <a:ext cx="8623300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    李叔叔从某城市乘火车去北京用了</a:t>
            </a:r>
            <a:r>
              <a:rPr lang="en-US" altLang="zh-CN" sz="2400">
                <a:solidFill>
                  <a:schemeClr val="tx1"/>
                </a:solidFill>
              </a:rPr>
              <a:t>12</a:t>
            </a: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小时，火车</a:t>
            </a:r>
            <a:r>
              <a:rPr lang="zh-CN" altLang="en-US" sz="2400">
                <a:solidFill>
                  <a:schemeClr val="tx1"/>
                </a:solidFill>
              </a:rPr>
              <a:t>每</a:t>
            </a: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小时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行</a:t>
            </a:r>
            <a:r>
              <a:rPr lang="en-US" altLang="zh-CN" sz="2400">
                <a:solidFill>
                  <a:schemeClr val="tx1"/>
                </a:solidFill>
              </a:rPr>
              <a:t>145</a:t>
            </a: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千米。该城市到北京有多少千米？</a:t>
            </a:r>
          </a:p>
        </p:txBody>
      </p:sp>
      <p:sp>
        <p:nvSpPr>
          <p:cNvPr id="223265" name="Text Box 28"/>
          <p:cNvSpPr txBox="1">
            <a:spLocks noChangeArrowheads="1"/>
          </p:cNvSpPr>
          <p:nvPr/>
        </p:nvSpPr>
        <p:spPr bwMode="auto">
          <a:xfrm>
            <a:off x="2555875" y="2536825"/>
            <a:ext cx="28797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145×12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sp>
        <p:nvSpPr>
          <p:cNvPr id="223266" name="Rectangle 2"/>
          <p:cNvSpPr txBox="1"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二、探究新知</a:t>
            </a:r>
          </a:p>
        </p:txBody>
      </p:sp>
    </p:spTree>
    <p:extLst>
      <p:ext uri="{BB962C8B-B14F-4D97-AF65-F5344CB8AC3E}">
        <p14:creationId xmlns:p14="http://schemas.microsoft.com/office/powerpoint/2010/main" val="1714315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23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3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23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3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23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23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23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23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2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 nodeType="clickPar">
                      <p:stCondLst>
                        <p:cond delay="indefinite"/>
                      </p:stCondLst>
                      <p:childTnLst>
                        <p:par>
                          <p:cTn id="6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2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23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 nodeType="clickPar">
                      <p:stCondLst>
                        <p:cond delay="indefinite"/>
                      </p:stCondLst>
                      <p:childTnLst>
                        <p:par>
                          <p:cTn id="7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1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 nodeType="clickPar">
                      <p:stCondLst>
                        <p:cond delay="indefinite"/>
                      </p:stCondLst>
                      <p:childTnLst>
                        <p:par>
                          <p:cTn id="7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23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 nodeType="clickPar">
                      <p:stCondLst>
                        <p:cond delay="indefinite"/>
                      </p:stCondLst>
                      <p:childTnLst>
                        <p:par>
                          <p:cTn id="7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0" presetID="1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 nodeType="clickPar">
                      <p:stCondLst>
                        <p:cond delay="indefinite"/>
                      </p:stCondLst>
                      <p:childTnLst>
                        <p:par>
                          <p:cTn id="8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223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 nodeType="clickPar">
                      <p:stCondLst>
                        <p:cond delay="indefinite"/>
                      </p:stCondLst>
                      <p:childTnLst>
                        <p:par>
                          <p:cTn id="8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8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23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 nodeType="clickPar">
                      <p:stCondLst>
                        <p:cond delay="indefinite"/>
                      </p:stCondLst>
                      <p:childTnLst>
                        <p:par>
                          <p:cTn id="9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96" dur="500"/>
                                        <p:tgtEl>
                                          <p:spTgt spid="223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 nodeType="clickPar">
                      <p:stCondLst>
                        <p:cond delay="indefinite"/>
                      </p:stCondLst>
                      <p:childTnLst>
                        <p:par>
                          <p:cTn id="9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1" dur="500"/>
                                        <p:tgtEl>
                                          <p:spTgt spid="22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 nodeType="clickPar">
                      <p:stCondLst>
                        <p:cond delay="indefinite"/>
                      </p:stCondLst>
                      <p:childTnLst>
                        <p:par>
                          <p:cTn id="10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4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06" dur="500"/>
                                        <p:tgtEl>
                                          <p:spTgt spid="223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 nodeType="clickPar">
                      <p:stCondLst>
                        <p:cond delay="indefinite"/>
                      </p:stCondLst>
                      <p:childTnLst>
                        <p:par>
                          <p:cTn id="10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9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11" dur="500"/>
                                        <p:tgtEl>
                                          <p:spTgt spid="223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 nodeType="clickPar">
                      <p:stCondLst>
                        <p:cond delay="indefinite"/>
                      </p:stCondLst>
                      <p:childTnLst>
                        <p:par>
                          <p:cTn id="1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6" dur="500"/>
                                        <p:tgtEl>
                                          <p:spTgt spid="223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3234" grpId="0" autoUpdateAnimBg="0"/>
      <p:bldP spid="223238" grpId="0" animBg="1"/>
      <p:bldP spid="223239" grpId="0" animBg="1"/>
      <p:bldP spid="223240" grpId="0" animBg="1"/>
      <p:bldP spid="223241" grpId="0" animBg="1"/>
      <p:bldP spid="223242" grpId="0" animBg="1"/>
      <p:bldP spid="223243" grpId="0" animBg="1"/>
      <p:bldP spid="223244" grpId="0" animBg="1"/>
      <p:bldP spid="223245" grpId="0" autoUpdateAnimBg="0"/>
      <p:bldP spid="223246" grpId="0" autoUpdateAnimBg="0"/>
      <p:bldP spid="223247" grpId="0" autoUpdateAnimBg="0"/>
      <p:bldP spid="223248" grpId="0" autoUpdateAnimBg="0"/>
      <p:bldP spid="223249" grpId="0" autoUpdateAnimBg="0"/>
      <p:bldP spid="223250" grpId="0" autoUpdateAnimBg="0"/>
      <p:bldP spid="223251" grpId="0" autoUpdateAnimBg="0"/>
      <p:bldP spid="223252" grpId="0" autoUpdateAnimBg="0"/>
      <p:bldP spid="223253" grpId="0" animBg="1"/>
      <p:bldP spid="223254" grpId="0" autoUpdateAnimBg="0"/>
      <p:bldP spid="223255" grpId="0" autoUpdateAnimBg="0"/>
      <p:bldP spid="223256" grpId="0" autoUpdateAnimBg="0"/>
      <p:bldP spid="223260" grpId="0" autoUpdateAnimBg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 txBox="1"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二、探究新知</a:t>
            </a:r>
          </a:p>
        </p:txBody>
      </p:sp>
      <p:grpSp>
        <p:nvGrpSpPr>
          <p:cNvPr id="224259" name="Group 30"/>
          <p:cNvGrpSpPr>
            <a:grpSpLocks/>
          </p:cNvGrpSpPr>
          <p:nvPr/>
        </p:nvGrpSpPr>
        <p:grpSpPr bwMode="auto">
          <a:xfrm>
            <a:off x="4400550" y="3402013"/>
            <a:ext cx="4159250" cy="1414462"/>
            <a:chOff x="0" y="0"/>
            <a:chExt cx="2620" cy="891"/>
          </a:xfrm>
        </p:grpSpPr>
        <p:pic>
          <p:nvPicPr>
            <p:cNvPr id="224260" name="Picture 15" descr="男天使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60" y="0"/>
              <a:ext cx="960" cy="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4261" name="AutoShape 27"/>
            <p:cNvSpPr>
              <a:spLocks noChangeArrowheads="1"/>
            </p:cNvSpPr>
            <p:nvPr/>
          </p:nvSpPr>
          <p:spPr bwMode="auto">
            <a:xfrm>
              <a:off x="0" y="160"/>
              <a:ext cx="1587" cy="590"/>
            </a:xfrm>
            <a:prstGeom prst="wedgeRoundRectCallout">
              <a:avLst>
                <a:gd name="adj1" fmla="val 56866"/>
                <a:gd name="adj2" fmla="val -10000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笔算对了吗？用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计算器验算一下。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</p:grpSp>
      <p:sp>
        <p:nvSpPr>
          <p:cNvPr id="224262" name="Text Box 5"/>
          <p:cNvSpPr txBox="1">
            <a:spLocks noChangeArrowheads="1"/>
          </p:cNvSpPr>
          <p:nvPr/>
        </p:nvSpPr>
        <p:spPr bwMode="auto">
          <a:xfrm>
            <a:off x="2566988" y="3363913"/>
            <a:ext cx="1917700" cy="646112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rgbClr val="0066FF"/>
                </a:solidFill>
              </a:rPr>
              <a:t>1 4 5</a:t>
            </a:r>
          </a:p>
        </p:txBody>
      </p:sp>
      <p:grpSp>
        <p:nvGrpSpPr>
          <p:cNvPr id="224263" name="Group 73"/>
          <p:cNvGrpSpPr>
            <a:grpSpLocks/>
          </p:cNvGrpSpPr>
          <p:nvPr/>
        </p:nvGrpSpPr>
        <p:grpSpPr bwMode="auto">
          <a:xfrm>
            <a:off x="2884488" y="3859213"/>
            <a:ext cx="1266825" cy="596900"/>
            <a:chOff x="0" y="0"/>
            <a:chExt cx="798" cy="376"/>
          </a:xfrm>
        </p:grpSpPr>
        <p:sp>
          <p:nvSpPr>
            <p:cNvPr id="224264" name="Text Box 70"/>
            <p:cNvSpPr txBox="1">
              <a:spLocks noChangeArrowheads="1"/>
            </p:cNvSpPr>
            <p:nvPr/>
          </p:nvSpPr>
          <p:spPr bwMode="auto">
            <a:xfrm>
              <a:off x="0" y="1"/>
              <a:ext cx="587" cy="375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sy="50000" kx="2115830" algn="bl" rotWithShape="0">
                <a:srgbClr val="C0C0C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3000">
                  <a:solidFill>
                    <a:srgbClr val="0066FF"/>
                  </a:solidFill>
                </a:rPr>
                <a:t>1 </a:t>
              </a:r>
            </a:p>
          </p:txBody>
        </p:sp>
        <p:sp>
          <p:nvSpPr>
            <p:cNvPr id="224265" name="Text Box 71"/>
            <p:cNvSpPr txBox="1">
              <a:spLocks noChangeArrowheads="1"/>
            </p:cNvSpPr>
            <p:nvPr/>
          </p:nvSpPr>
          <p:spPr bwMode="auto">
            <a:xfrm>
              <a:off x="211" y="0"/>
              <a:ext cx="587" cy="375"/>
            </a:xfrm>
            <a:prstGeom prst="rect">
              <a:avLst/>
            </a:prstGeom>
            <a:noFill/>
            <a:ln>
              <a:noFill/>
            </a:ln>
            <a:effectLst>
              <a:outerShdw dist="35921" dir="2700000" sy="50000" kx="2115830" algn="bl" rotWithShape="0">
                <a:srgbClr val="C0C0C0"/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50000"/>
                </a:spcBef>
                <a:buFontTx/>
                <a:buNone/>
              </a:pPr>
              <a:r>
                <a:rPr lang="en-US" altLang="zh-CN" sz="3000">
                  <a:solidFill>
                    <a:srgbClr val="0066FF"/>
                  </a:solidFill>
                </a:rPr>
                <a:t>2 </a:t>
              </a:r>
            </a:p>
          </p:txBody>
        </p:sp>
      </p:grpSp>
      <p:sp>
        <p:nvSpPr>
          <p:cNvPr id="224266" name="Line 7"/>
          <p:cNvSpPr>
            <a:spLocks noChangeShapeType="1"/>
          </p:cNvSpPr>
          <p:nvPr/>
        </p:nvSpPr>
        <p:spPr bwMode="auto">
          <a:xfrm flipV="1">
            <a:off x="1836738" y="4460875"/>
            <a:ext cx="1903412" cy="0"/>
          </a:xfrm>
          <a:prstGeom prst="line">
            <a:avLst/>
          </a:prstGeom>
          <a:noFill/>
          <a:ln w="28575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4267" name="Text Box 11"/>
          <p:cNvSpPr txBox="1">
            <a:spLocks noChangeArrowheads="1"/>
          </p:cNvSpPr>
          <p:nvPr/>
        </p:nvSpPr>
        <p:spPr bwMode="auto">
          <a:xfrm>
            <a:off x="1835150" y="3911600"/>
            <a:ext cx="792163" cy="646113"/>
          </a:xfrm>
          <a:prstGeom prst="rect">
            <a:avLst/>
          </a:prstGeom>
          <a:noFill/>
          <a:ln>
            <a:noFill/>
          </a:ln>
          <a:effectLst>
            <a:outerShdw dist="35921" dir="2700000" sy="50000" kx="2115830" algn="bl" rotWithShape="0">
              <a:srgbClr val="C0C0C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rgbClr val="993300"/>
                </a:solidFill>
              </a:rPr>
              <a:t>×</a:t>
            </a:r>
          </a:p>
        </p:txBody>
      </p:sp>
      <p:sp>
        <p:nvSpPr>
          <p:cNvPr id="224268" name="Text Box 43"/>
          <p:cNvSpPr txBox="1">
            <a:spLocks noChangeArrowheads="1"/>
          </p:cNvSpPr>
          <p:nvPr/>
        </p:nvSpPr>
        <p:spPr bwMode="auto">
          <a:xfrm>
            <a:off x="3225800" y="4440238"/>
            <a:ext cx="647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rgbClr val="0066FF"/>
                </a:solidFill>
                <a:ea typeface="宋体" pitchFamily="2" charset="-122"/>
              </a:rPr>
              <a:t>0</a:t>
            </a:r>
          </a:p>
        </p:txBody>
      </p:sp>
      <p:sp>
        <p:nvSpPr>
          <p:cNvPr id="224269" name="Text Box 44"/>
          <p:cNvSpPr txBox="1">
            <a:spLocks noChangeArrowheads="1"/>
          </p:cNvSpPr>
          <p:nvPr/>
        </p:nvSpPr>
        <p:spPr bwMode="auto">
          <a:xfrm>
            <a:off x="2881313" y="4908550"/>
            <a:ext cx="5762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rgbClr val="0066FF"/>
                </a:solidFill>
                <a:ea typeface="宋体" pitchFamily="2" charset="-122"/>
              </a:rPr>
              <a:t>5</a:t>
            </a:r>
          </a:p>
        </p:txBody>
      </p:sp>
      <p:sp>
        <p:nvSpPr>
          <p:cNvPr id="224270" name="Text Box 46"/>
          <p:cNvSpPr txBox="1">
            <a:spLocks noChangeArrowheads="1"/>
          </p:cNvSpPr>
          <p:nvPr/>
        </p:nvSpPr>
        <p:spPr bwMode="auto">
          <a:xfrm>
            <a:off x="2214563" y="4908550"/>
            <a:ext cx="647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rgbClr val="0066FF"/>
                </a:solidFill>
                <a:ea typeface="宋体" pitchFamily="2" charset="-122"/>
              </a:rPr>
              <a:t>1</a:t>
            </a:r>
          </a:p>
        </p:txBody>
      </p:sp>
      <p:sp>
        <p:nvSpPr>
          <p:cNvPr id="224271" name="Text Box 47"/>
          <p:cNvSpPr txBox="1">
            <a:spLocks noChangeArrowheads="1"/>
          </p:cNvSpPr>
          <p:nvPr/>
        </p:nvSpPr>
        <p:spPr bwMode="auto">
          <a:xfrm>
            <a:off x="2557463" y="4908550"/>
            <a:ext cx="5127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rgbClr val="0066FF"/>
                </a:solidFill>
                <a:ea typeface="宋体" pitchFamily="2" charset="-122"/>
              </a:rPr>
              <a:t>4</a:t>
            </a:r>
          </a:p>
        </p:txBody>
      </p:sp>
      <p:sp>
        <p:nvSpPr>
          <p:cNvPr id="224272" name="Text Box 48"/>
          <p:cNvSpPr txBox="1">
            <a:spLocks noChangeArrowheads="1"/>
          </p:cNvSpPr>
          <p:nvPr/>
        </p:nvSpPr>
        <p:spPr bwMode="auto">
          <a:xfrm>
            <a:off x="2566988" y="4440238"/>
            <a:ext cx="4318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rgbClr val="0066FF"/>
                </a:solidFill>
                <a:ea typeface="宋体" pitchFamily="2" charset="-122"/>
              </a:rPr>
              <a:t>2</a:t>
            </a:r>
          </a:p>
        </p:txBody>
      </p:sp>
      <p:sp>
        <p:nvSpPr>
          <p:cNvPr id="224273" name="Text Box 49"/>
          <p:cNvSpPr txBox="1">
            <a:spLocks noChangeArrowheads="1"/>
          </p:cNvSpPr>
          <p:nvPr/>
        </p:nvSpPr>
        <p:spPr bwMode="auto">
          <a:xfrm>
            <a:off x="2890838" y="4440238"/>
            <a:ext cx="647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rgbClr val="0066FF"/>
                </a:solidFill>
                <a:ea typeface="宋体" pitchFamily="2" charset="-122"/>
              </a:rPr>
              <a:t>9</a:t>
            </a:r>
          </a:p>
        </p:txBody>
      </p:sp>
      <p:sp>
        <p:nvSpPr>
          <p:cNvPr id="224274" name="Text Box 52"/>
          <p:cNvSpPr txBox="1">
            <a:spLocks noChangeArrowheads="1"/>
          </p:cNvSpPr>
          <p:nvPr/>
        </p:nvSpPr>
        <p:spPr bwMode="auto">
          <a:xfrm>
            <a:off x="3225800" y="5519738"/>
            <a:ext cx="647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rgbClr val="0066FF"/>
                </a:solidFill>
                <a:ea typeface="宋体" pitchFamily="2" charset="-122"/>
              </a:rPr>
              <a:t>0</a:t>
            </a:r>
          </a:p>
        </p:txBody>
      </p:sp>
      <p:sp>
        <p:nvSpPr>
          <p:cNvPr id="224275" name="Line 53"/>
          <p:cNvSpPr>
            <a:spLocks noChangeShapeType="1"/>
          </p:cNvSpPr>
          <p:nvPr/>
        </p:nvSpPr>
        <p:spPr bwMode="auto">
          <a:xfrm>
            <a:off x="1836738" y="5516563"/>
            <a:ext cx="1903412" cy="0"/>
          </a:xfrm>
          <a:prstGeom prst="line">
            <a:avLst/>
          </a:prstGeom>
          <a:noFill/>
          <a:ln w="28575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224276" name="Text Box 56"/>
          <p:cNvSpPr txBox="1">
            <a:spLocks noChangeArrowheads="1"/>
          </p:cNvSpPr>
          <p:nvPr/>
        </p:nvSpPr>
        <p:spPr bwMode="auto">
          <a:xfrm>
            <a:off x="2214563" y="5519738"/>
            <a:ext cx="5762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rgbClr val="0066FF"/>
                </a:solidFill>
                <a:ea typeface="宋体" pitchFamily="2" charset="-122"/>
              </a:rPr>
              <a:t>1</a:t>
            </a:r>
          </a:p>
        </p:txBody>
      </p:sp>
      <p:sp>
        <p:nvSpPr>
          <p:cNvPr id="224277" name="Text Box 57"/>
          <p:cNvSpPr txBox="1">
            <a:spLocks noChangeArrowheads="1"/>
          </p:cNvSpPr>
          <p:nvPr/>
        </p:nvSpPr>
        <p:spPr bwMode="auto">
          <a:xfrm>
            <a:off x="2581275" y="5519738"/>
            <a:ext cx="6477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rgbClr val="0066FF"/>
                </a:solidFill>
                <a:ea typeface="宋体" pitchFamily="2" charset="-122"/>
              </a:rPr>
              <a:t>7</a:t>
            </a:r>
          </a:p>
        </p:txBody>
      </p:sp>
      <p:sp>
        <p:nvSpPr>
          <p:cNvPr id="224278" name="Text Box 58"/>
          <p:cNvSpPr txBox="1">
            <a:spLocks noChangeArrowheads="1"/>
          </p:cNvSpPr>
          <p:nvPr/>
        </p:nvSpPr>
        <p:spPr bwMode="auto">
          <a:xfrm>
            <a:off x="2887663" y="5519738"/>
            <a:ext cx="576262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zh-CN" sz="3000">
                <a:solidFill>
                  <a:srgbClr val="0066FF"/>
                </a:solidFill>
                <a:ea typeface="宋体" pitchFamily="2" charset="-122"/>
              </a:rPr>
              <a:t>4</a:t>
            </a:r>
          </a:p>
        </p:txBody>
      </p:sp>
      <p:sp>
        <p:nvSpPr>
          <p:cNvPr id="224279" name="矩形 3"/>
          <p:cNvSpPr>
            <a:spLocks noChangeArrowheads="1"/>
          </p:cNvSpPr>
          <p:nvPr/>
        </p:nvSpPr>
        <p:spPr bwMode="auto">
          <a:xfrm>
            <a:off x="520700" y="1557338"/>
            <a:ext cx="8623300" cy="96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    李叔叔从某城市乘火车去北京用了</a:t>
            </a:r>
            <a:r>
              <a:rPr lang="en-US" altLang="zh-CN" sz="2400">
                <a:solidFill>
                  <a:schemeClr val="tx1"/>
                </a:solidFill>
              </a:rPr>
              <a:t>12</a:t>
            </a: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小时，火车</a:t>
            </a:r>
            <a:r>
              <a:rPr lang="zh-CN" altLang="en-US" sz="2400">
                <a:solidFill>
                  <a:schemeClr val="tx1"/>
                </a:solidFill>
              </a:rPr>
              <a:t>每</a:t>
            </a: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小时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行</a:t>
            </a:r>
            <a:r>
              <a:rPr lang="en-US" altLang="zh-CN" sz="2400">
                <a:solidFill>
                  <a:schemeClr val="tx1"/>
                </a:solidFill>
              </a:rPr>
              <a:t>145</a:t>
            </a: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千米。该城市到北京有多少千米？</a:t>
            </a:r>
          </a:p>
        </p:txBody>
      </p:sp>
      <p:sp>
        <p:nvSpPr>
          <p:cNvPr id="224280" name="Text Box 28"/>
          <p:cNvSpPr txBox="1">
            <a:spLocks noChangeArrowheads="1"/>
          </p:cNvSpPr>
          <p:nvPr/>
        </p:nvSpPr>
        <p:spPr bwMode="auto">
          <a:xfrm>
            <a:off x="2555875" y="2536825"/>
            <a:ext cx="2879725" cy="604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800">
                <a:latin typeface="Arial" pitchFamily="34" charset="0"/>
              </a:rPr>
              <a:t>145×12</a:t>
            </a:r>
            <a:r>
              <a:rPr lang="zh-CN" altLang="en-US" sz="2800"/>
              <a:t>＝</a:t>
            </a:r>
            <a:endParaRPr lang="en-US" altLang="zh-CN" sz="2800">
              <a:latin typeface="Arial" pitchFamily="34" charset="0"/>
            </a:endParaRPr>
          </a:p>
        </p:txBody>
      </p:sp>
      <p:sp>
        <p:nvSpPr>
          <p:cNvPr id="224281" name="Text Box 28"/>
          <p:cNvSpPr txBox="1">
            <a:spLocks noChangeArrowheads="1"/>
          </p:cNvSpPr>
          <p:nvPr/>
        </p:nvSpPr>
        <p:spPr bwMode="auto">
          <a:xfrm>
            <a:off x="4278313" y="2617788"/>
            <a:ext cx="295275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en-US" altLang="zh-CN" sz="2800">
                <a:latin typeface="Arial" pitchFamily="34" charset="0"/>
              </a:rPr>
              <a:t>1740</a:t>
            </a:r>
            <a:r>
              <a:rPr lang="zh-CN" altLang="en-US" sz="2800">
                <a:latin typeface="Arial" pitchFamily="34" charset="0"/>
              </a:rPr>
              <a:t>（千米）</a:t>
            </a:r>
            <a:endParaRPr lang="en-US" altLang="zh-CN" sz="280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56219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24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 txBox="1"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三、知识运用</a:t>
            </a:r>
          </a:p>
        </p:txBody>
      </p:sp>
      <p:sp>
        <p:nvSpPr>
          <p:cNvPr id="225283" name="Text Box 2"/>
          <p:cNvSpPr txBox="1">
            <a:spLocks noChangeArrowheads="1"/>
          </p:cNvSpPr>
          <p:nvPr/>
        </p:nvSpPr>
        <p:spPr bwMode="auto">
          <a:xfrm>
            <a:off x="900113" y="1557338"/>
            <a:ext cx="3311525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000">
                <a:solidFill>
                  <a:schemeClr val="tx1"/>
                </a:solidFill>
              </a:rPr>
              <a:t>1. </a:t>
            </a:r>
            <a:r>
              <a:rPr lang="zh-CN" altLang="en-US" sz="3000">
                <a:solidFill>
                  <a:schemeClr val="tx1"/>
                </a:solidFill>
                <a:latin typeface="楷体_GB2312" pitchFamily="1" charset="-122"/>
              </a:rPr>
              <a:t>做一做</a:t>
            </a:r>
            <a:r>
              <a:rPr lang="zh-CN" altLang="en-US">
                <a:solidFill>
                  <a:schemeClr val="tx1"/>
                </a:solidFill>
                <a:latin typeface="楷体_GB2312" pitchFamily="1" charset="-122"/>
              </a:rPr>
              <a:t>。</a:t>
            </a:r>
          </a:p>
        </p:txBody>
      </p:sp>
      <p:sp>
        <p:nvSpPr>
          <p:cNvPr id="225284" name="Text Box 3"/>
          <p:cNvSpPr txBox="1">
            <a:spLocks noChangeArrowheads="1"/>
          </p:cNvSpPr>
          <p:nvPr/>
        </p:nvSpPr>
        <p:spPr bwMode="auto">
          <a:xfrm>
            <a:off x="3057525" y="3121025"/>
            <a:ext cx="89376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3000">
                <a:solidFill>
                  <a:schemeClr val="tx1"/>
                </a:solidFill>
              </a:rPr>
              <a:t>×</a:t>
            </a:r>
            <a:r>
              <a:rPr lang="en-US" altLang="zh-CN" sz="3000">
                <a:solidFill>
                  <a:schemeClr val="tx1"/>
                </a:solidFill>
                <a:cs typeface="Tahoma" pitchFamily="34" charset="0"/>
              </a:rPr>
              <a:t>   </a:t>
            </a:r>
            <a:endParaRPr lang="en-US" altLang="zh-CN" sz="3000">
              <a:solidFill>
                <a:schemeClr val="tx1"/>
              </a:solidFill>
            </a:endParaRPr>
          </a:p>
        </p:txBody>
      </p:sp>
      <p:sp>
        <p:nvSpPr>
          <p:cNvPr id="225285" name="Text Box 7"/>
          <p:cNvSpPr txBox="1">
            <a:spLocks noChangeArrowheads="1"/>
          </p:cNvSpPr>
          <p:nvPr/>
        </p:nvSpPr>
        <p:spPr bwMode="auto">
          <a:xfrm>
            <a:off x="3357563" y="3668713"/>
            <a:ext cx="15001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7200" indent="-457200"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000">
                <a:solidFill>
                  <a:schemeClr val="tx1"/>
                </a:solidFill>
                <a:ea typeface="宋体" pitchFamily="2" charset="-122"/>
              </a:rPr>
              <a:t>2  6 </a:t>
            </a:r>
            <a:r>
              <a:rPr lang="en-US" altLang="zh-CN" sz="2200">
                <a:solidFill>
                  <a:schemeClr val="tx1"/>
                </a:solidFill>
                <a:ea typeface="宋体" pitchFamily="2" charset="-122"/>
              </a:rPr>
              <a:t> </a:t>
            </a:r>
            <a:r>
              <a:rPr lang="en-US" altLang="zh-CN" sz="800">
                <a:solidFill>
                  <a:schemeClr val="tx1"/>
                </a:solidFill>
                <a:ea typeface="宋体" pitchFamily="2" charset="-122"/>
              </a:rPr>
              <a:t> </a:t>
            </a:r>
            <a:r>
              <a:rPr lang="en-US" altLang="zh-CN" sz="3000">
                <a:solidFill>
                  <a:schemeClr val="tx1"/>
                </a:solidFill>
                <a:ea typeface="宋体" pitchFamily="2" charset="-122"/>
              </a:rPr>
              <a:t>8</a:t>
            </a:r>
          </a:p>
        </p:txBody>
      </p:sp>
      <p:grpSp>
        <p:nvGrpSpPr>
          <p:cNvPr id="225286" name="组合 11"/>
          <p:cNvGrpSpPr>
            <a:grpSpLocks/>
          </p:cNvGrpSpPr>
          <p:nvPr/>
        </p:nvGrpSpPr>
        <p:grpSpPr bwMode="auto">
          <a:xfrm>
            <a:off x="4857750" y="4014788"/>
            <a:ext cx="2590800" cy="782637"/>
            <a:chOff x="0" y="0"/>
            <a:chExt cx="2592530" cy="782084"/>
          </a:xfrm>
        </p:grpSpPr>
        <p:sp>
          <p:nvSpPr>
            <p:cNvPr id="225287" name="左箭头 5"/>
            <p:cNvSpPr>
              <a:spLocks noChangeArrowheads="1"/>
            </p:cNvSpPr>
            <p:nvPr/>
          </p:nvSpPr>
          <p:spPr bwMode="auto">
            <a:xfrm>
              <a:off x="0" y="366741"/>
              <a:ext cx="540360" cy="144026"/>
            </a:xfrm>
            <a:prstGeom prst="leftArrow">
              <a:avLst>
                <a:gd name="adj1" fmla="val 50000"/>
                <a:gd name="adj2" fmla="val 50024"/>
              </a:avLst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sp>
          <p:nvSpPr>
            <p:cNvPr id="225288" name="矩形 13"/>
            <p:cNvSpPr>
              <a:spLocks noChangeArrowheads="1"/>
            </p:cNvSpPr>
            <p:nvPr/>
          </p:nvSpPr>
          <p:spPr bwMode="auto">
            <a:xfrm>
              <a:off x="681493" y="0"/>
              <a:ext cx="1911037" cy="7820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第二部分积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该怎样写？</a:t>
              </a:r>
            </a:p>
          </p:txBody>
        </p:sp>
      </p:grpSp>
      <p:cxnSp>
        <p:nvCxnSpPr>
          <p:cNvPr id="225289" name="直接连接符 2"/>
          <p:cNvCxnSpPr>
            <a:cxnSpLocks noChangeShapeType="1"/>
          </p:cNvCxnSpPr>
          <p:nvPr/>
        </p:nvCxnSpPr>
        <p:spPr bwMode="auto">
          <a:xfrm>
            <a:off x="2843213" y="3678238"/>
            <a:ext cx="1800225" cy="0"/>
          </a:xfrm>
          <a:prstGeom prst="line">
            <a:avLst/>
          </a:prstGeom>
          <a:noFill/>
          <a:ln w="28575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5290" name="矩形 3"/>
          <p:cNvSpPr>
            <a:spLocks noChangeArrowheads="1"/>
          </p:cNvSpPr>
          <p:nvPr/>
        </p:nvSpPr>
        <p:spPr bwMode="auto">
          <a:xfrm>
            <a:off x="3756025" y="3068638"/>
            <a:ext cx="9794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600">
                <a:solidFill>
                  <a:srgbClr val="000000"/>
                </a:solidFill>
                <a:cs typeface="Tahoma" pitchFamily="34" charset="0"/>
              </a:rPr>
              <a:t> </a:t>
            </a:r>
            <a:r>
              <a:rPr lang="en-US" altLang="zh-CN" sz="3000">
                <a:solidFill>
                  <a:srgbClr val="000000"/>
                </a:solidFill>
                <a:cs typeface="Tahoma" pitchFamily="34" charset="0"/>
              </a:rPr>
              <a:t>1 </a:t>
            </a:r>
            <a:r>
              <a:rPr lang="en-US" altLang="zh-CN" sz="2200">
                <a:solidFill>
                  <a:srgbClr val="000000"/>
                </a:solidFill>
                <a:cs typeface="Tahoma" pitchFamily="34" charset="0"/>
              </a:rPr>
              <a:t> </a:t>
            </a:r>
            <a:r>
              <a:rPr lang="en-US" altLang="zh-CN" sz="400">
                <a:solidFill>
                  <a:srgbClr val="000000"/>
                </a:solidFill>
                <a:cs typeface="Tahoma" pitchFamily="34" charset="0"/>
              </a:rPr>
              <a:t> </a:t>
            </a:r>
            <a:r>
              <a:rPr lang="en-US" altLang="zh-CN" sz="3000">
                <a:solidFill>
                  <a:srgbClr val="000000"/>
                </a:solidFill>
                <a:cs typeface="Tahoma" pitchFamily="34" charset="0"/>
              </a:rPr>
              <a:t>2</a:t>
            </a:r>
            <a:endParaRPr lang="zh-CN" altLang="en-US" sz="30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225291" name="矩形 4"/>
          <p:cNvSpPr>
            <a:spLocks noChangeArrowheads="1"/>
          </p:cNvSpPr>
          <p:nvPr/>
        </p:nvSpPr>
        <p:spPr bwMode="auto">
          <a:xfrm>
            <a:off x="3357563" y="2565400"/>
            <a:ext cx="150018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000">
                <a:solidFill>
                  <a:srgbClr val="000000"/>
                </a:solidFill>
              </a:rPr>
              <a:t>1  3 </a:t>
            </a:r>
            <a:r>
              <a:rPr lang="en-US" altLang="zh-CN" sz="2200">
                <a:solidFill>
                  <a:srgbClr val="000000"/>
                </a:solidFill>
              </a:rPr>
              <a:t> </a:t>
            </a:r>
            <a:r>
              <a:rPr lang="en-US" altLang="zh-CN" sz="3000">
                <a:solidFill>
                  <a:srgbClr val="000000"/>
                </a:solidFill>
              </a:rPr>
              <a:t>4</a:t>
            </a:r>
          </a:p>
        </p:txBody>
      </p:sp>
      <p:grpSp>
        <p:nvGrpSpPr>
          <p:cNvPr id="225292" name="组合 7"/>
          <p:cNvGrpSpPr>
            <a:grpSpLocks/>
          </p:cNvGrpSpPr>
          <p:nvPr/>
        </p:nvGrpSpPr>
        <p:grpSpPr bwMode="auto">
          <a:xfrm>
            <a:off x="2843213" y="4149725"/>
            <a:ext cx="2160587" cy="1227138"/>
            <a:chOff x="0" y="0"/>
            <a:chExt cx="2159376" cy="1227967"/>
          </a:xfrm>
        </p:grpSpPr>
        <p:sp>
          <p:nvSpPr>
            <p:cNvPr id="225293" name="矩形 5"/>
            <p:cNvSpPr>
              <a:spLocks noChangeArrowheads="1"/>
            </p:cNvSpPr>
            <p:nvPr/>
          </p:nvSpPr>
          <p:spPr bwMode="auto">
            <a:xfrm>
              <a:off x="133003" y="0"/>
              <a:ext cx="1522657" cy="646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3000">
                  <a:solidFill>
                    <a:srgbClr val="000000"/>
                  </a:solidFill>
                </a:rPr>
                <a:t>1 </a:t>
              </a:r>
              <a:r>
                <a:rPr lang="en-US" altLang="zh-CN" sz="2000">
                  <a:solidFill>
                    <a:srgbClr val="000000"/>
                  </a:solidFill>
                </a:rPr>
                <a:t> </a:t>
              </a:r>
              <a:r>
                <a:rPr lang="en-US" altLang="zh-CN" sz="3000">
                  <a:solidFill>
                    <a:srgbClr val="000000"/>
                  </a:solidFill>
                </a:rPr>
                <a:t>3 </a:t>
              </a:r>
              <a:r>
                <a:rPr lang="en-US" altLang="zh-CN" sz="2500">
                  <a:solidFill>
                    <a:srgbClr val="000000"/>
                  </a:solidFill>
                </a:rPr>
                <a:t> </a:t>
              </a:r>
              <a:r>
                <a:rPr lang="en-US" altLang="zh-CN" sz="3000">
                  <a:solidFill>
                    <a:srgbClr val="000000"/>
                  </a:solidFill>
                </a:rPr>
                <a:t>4</a:t>
              </a:r>
            </a:p>
          </p:txBody>
        </p:sp>
        <p:cxnSp>
          <p:nvCxnSpPr>
            <p:cNvPr id="225294" name="直接连接符 15"/>
            <p:cNvCxnSpPr>
              <a:cxnSpLocks noChangeShapeType="1"/>
            </p:cNvCxnSpPr>
            <p:nvPr/>
          </p:nvCxnSpPr>
          <p:spPr bwMode="auto">
            <a:xfrm>
              <a:off x="0" y="604639"/>
              <a:ext cx="1800000" cy="0"/>
            </a:xfrm>
            <a:prstGeom prst="line">
              <a:avLst/>
            </a:pr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25295" name="矩形 6"/>
            <p:cNvSpPr>
              <a:spLocks noChangeArrowheads="1"/>
            </p:cNvSpPr>
            <p:nvPr/>
          </p:nvSpPr>
          <p:spPr bwMode="auto">
            <a:xfrm>
              <a:off x="133003" y="581404"/>
              <a:ext cx="2026373" cy="6465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3000">
                  <a:solidFill>
                    <a:srgbClr val="000000"/>
                  </a:solidFill>
                </a:rPr>
                <a:t>1 </a:t>
              </a:r>
              <a:r>
                <a:rPr lang="en-US" altLang="zh-CN" sz="2500">
                  <a:solidFill>
                    <a:srgbClr val="000000"/>
                  </a:solidFill>
                </a:rPr>
                <a:t> </a:t>
              </a:r>
              <a:r>
                <a:rPr lang="en-US" altLang="zh-CN" sz="3000">
                  <a:solidFill>
                    <a:srgbClr val="000000"/>
                  </a:solidFill>
                </a:rPr>
                <a:t>6 </a:t>
              </a:r>
              <a:r>
                <a:rPr lang="en-US" altLang="zh-CN" sz="2200">
                  <a:solidFill>
                    <a:srgbClr val="000000"/>
                  </a:solidFill>
                </a:rPr>
                <a:t> </a:t>
              </a:r>
              <a:r>
                <a:rPr lang="en-US" altLang="zh-CN" sz="3000">
                  <a:solidFill>
                    <a:srgbClr val="000000"/>
                  </a:solidFill>
                </a:rPr>
                <a:t>0 </a:t>
              </a:r>
              <a:r>
                <a:rPr lang="en-US" altLang="zh-CN" sz="2200">
                  <a:solidFill>
                    <a:srgbClr val="000000"/>
                  </a:solidFill>
                </a:rPr>
                <a:t> </a:t>
              </a:r>
              <a:r>
                <a:rPr lang="en-US" altLang="zh-CN" sz="800">
                  <a:solidFill>
                    <a:srgbClr val="000000"/>
                  </a:solidFill>
                </a:rPr>
                <a:t> </a:t>
              </a:r>
              <a:r>
                <a:rPr lang="en-US" altLang="zh-CN" sz="3000">
                  <a:solidFill>
                    <a:srgbClr val="000000"/>
                  </a:solidFill>
                </a:rPr>
                <a:t>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88851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5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52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25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5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 txBox="1"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三、知识运用</a:t>
            </a:r>
          </a:p>
        </p:txBody>
      </p:sp>
      <p:sp>
        <p:nvSpPr>
          <p:cNvPr id="226307" name="Text Box 2"/>
          <p:cNvSpPr txBox="1">
            <a:spLocks noChangeArrowheads="1"/>
          </p:cNvSpPr>
          <p:nvPr/>
        </p:nvSpPr>
        <p:spPr bwMode="auto">
          <a:xfrm>
            <a:off x="900113" y="1557338"/>
            <a:ext cx="30241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000">
                <a:solidFill>
                  <a:schemeClr val="tx1"/>
                </a:solidFill>
              </a:rPr>
              <a:t>2. </a:t>
            </a:r>
            <a:r>
              <a:rPr lang="zh-CN" altLang="en-US" sz="3000">
                <a:solidFill>
                  <a:schemeClr val="tx1"/>
                </a:solidFill>
                <a:latin typeface="楷体_GB2312" pitchFamily="1" charset="-122"/>
              </a:rPr>
              <a:t>做一做。</a:t>
            </a:r>
          </a:p>
        </p:txBody>
      </p:sp>
      <p:sp>
        <p:nvSpPr>
          <p:cNvPr id="226308" name="Text Box 3"/>
          <p:cNvSpPr txBox="1">
            <a:spLocks noChangeArrowheads="1"/>
          </p:cNvSpPr>
          <p:nvPr/>
        </p:nvSpPr>
        <p:spPr bwMode="auto">
          <a:xfrm>
            <a:off x="885825" y="3121025"/>
            <a:ext cx="893763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3000">
                <a:solidFill>
                  <a:schemeClr val="tx1"/>
                </a:solidFill>
              </a:rPr>
              <a:t>×</a:t>
            </a:r>
            <a:r>
              <a:rPr lang="en-US" altLang="zh-CN" sz="3000">
                <a:solidFill>
                  <a:schemeClr val="tx1"/>
                </a:solidFill>
                <a:cs typeface="Tahoma" pitchFamily="34" charset="0"/>
              </a:rPr>
              <a:t>   </a:t>
            </a:r>
            <a:endParaRPr lang="en-US" altLang="zh-CN" sz="3000">
              <a:solidFill>
                <a:schemeClr val="tx1"/>
              </a:solidFill>
            </a:endParaRPr>
          </a:p>
        </p:txBody>
      </p:sp>
      <p:cxnSp>
        <p:nvCxnSpPr>
          <p:cNvPr id="226309" name="直接连接符 11"/>
          <p:cNvCxnSpPr>
            <a:cxnSpLocks noChangeShapeType="1"/>
          </p:cNvCxnSpPr>
          <p:nvPr/>
        </p:nvCxnSpPr>
        <p:spPr bwMode="auto">
          <a:xfrm>
            <a:off x="920750" y="3678238"/>
            <a:ext cx="2014538" cy="0"/>
          </a:xfrm>
          <a:prstGeom prst="line">
            <a:avLst/>
          </a:prstGeom>
          <a:noFill/>
          <a:ln w="28575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6310" name="矩形 12"/>
          <p:cNvSpPr>
            <a:spLocks noChangeArrowheads="1"/>
          </p:cNvSpPr>
          <p:nvPr/>
        </p:nvSpPr>
        <p:spPr bwMode="auto">
          <a:xfrm>
            <a:off x="2079625" y="3068638"/>
            <a:ext cx="1074738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000">
                <a:solidFill>
                  <a:srgbClr val="000000"/>
                </a:solidFill>
                <a:cs typeface="Tahoma" pitchFamily="34" charset="0"/>
              </a:rPr>
              <a:t>4  </a:t>
            </a:r>
            <a:r>
              <a:rPr lang="en-US" altLang="zh-CN" sz="500">
                <a:solidFill>
                  <a:srgbClr val="000000"/>
                </a:solidFill>
                <a:cs typeface="Tahoma" pitchFamily="34" charset="0"/>
              </a:rPr>
              <a:t> </a:t>
            </a:r>
            <a:r>
              <a:rPr lang="en-US" altLang="zh-CN" sz="3000">
                <a:solidFill>
                  <a:srgbClr val="000000"/>
                </a:solidFill>
                <a:cs typeface="Tahoma" pitchFamily="34" charset="0"/>
              </a:rPr>
              <a:t>7</a:t>
            </a:r>
            <a:endParaRPr lang="zh-CN" altLang="en-US" sz="30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226311" name="矩形 13"/>
          <p:cNvSpPr>
            <a:spLocks noChangeArrowheads="1"/>
          </p:cNvSpPr>
          <p:nvPr/>
        </p:nvSpPr>
        <p:spPr bwMode="auto">
          <a:xfrm>
            <a:off x="1681163" y="2565400"/>
            <a:ext cx="1663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000">
                <a:solidFill>
                  <a:srgbClr val="000000"/>
                </a:solidFill>
              </a:rPr>
              <a:t>1  7  6</a:t>
            </a:r>
          </a:p>
        </p:txBody>
      </p:sp>
      <p:grpSp>
        <p:nvGrpSpPr>
          <p:cNvPr id="226312" name="组合 3"/>
          <p:cNvGrpSpPr>
            <a:grpSpLocks/>
          </p:cNvGrpSpPr>
          <p:nvPr/>
        </p:nvGrpSpPr>
        <p:grpSpPr bwMode="auto">
          <a:xfrm>
            <a:off x="915988" y="3668713"/>
            <a:ext cx="2384425" cy="1708150"/>
            <a:chOff x="0" y="0"/>
            <a:chExt cx="2385252" cy="1708646"/>
          </a:xfrm>
        </p:grpSpPr>
        <p:sp>
          <p:nvSpPr>
            <p:cNvPr id="226313" name="Text Box 7"/>
            <p:cNvSpPr txBox="1">
              <a:spLocks noChangeArrowheads="1"/>
            </p:cNvSpPr>
            <p:nvPr/>
          </p:nvSpPr>
          <p:spPr bwMode="auto">
            <a:xfrm>
              <a:off x="330315" y="0"/>
              <a:ext cx="2054937" cy="595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57200" indent="-457200"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3000">
                  <a:solidFill>
                    <a:srgbClr val="0000FF"/>
                  </a:solidFill>
                  <a:ea typeface="宋体" pitchFamily="2" charset="-122"/>
                </a:rPr>
                <a:t>1  2  3  2</a:t>
              </a:r>
            </a:p>
          </p:txBody>
        </p:sp>
        <p:grpSp>
          <p:nvGrpSpPr>
            <p:cNvPr id="226314" name="组合 1"/>
            <p:cNvGrpSpPr>
              <a:grpSpLocks/>
            </p:cNvGrpSpPr>
            <p:nvPr/>
          </p:nvGrpSpPr>
          <p:grpSpPr bwMode="auto">
            <a:xfrm>
              <a:off x="0" y="480821"/>
              <a:ext cx="2353490" cy="1227825"/>
              <a:chOff x="0" y="0"/>
              <a:chExt cx="2353490" cy="1227825"/>
            </a:xfrm>
          </p:grpSpPr>
          <p:sp>
            <p:nvSpPr>
              <p:cNvPr id="226315" name="矩形 15"/>
              <p:cNvSpPr>
                <a:spLocks noChangeArrowheads="1"/>
              </p:cNvSpPr>
              <p:nvPr/>
            </p:nvSpPr>
            <p:spPr bwMode="auto">
              <a:xfrm>
                <a:off x="329842" y="0"/>
                <a:ext cx="1681871" cy="6464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3000">
                    <a:solidFill>
                      <a:srgbClr val="0000FF"/>
                    </a:solidFill>
                  </a:rPr>
                  <a:t>7  </a:t>
                </a:r>
                <a:r>
                  <a:rPr lang="en-US" altLang="zh-CN" sz="500">
                    <a:solidFill>
                      <a:srgbClr val="0000FF"/>
                    </a:solidFill>
                  </a:rPr>
                  <a:t> </a:t>
                </a:r>
                <a:r>
                  <a:rPr lang="en-US" altLang="zh-CN" sz="3000">
                    <a:solidFill>
                      <a:srgbClr val="0000FF"/>
                    </a:solidFill>
                  </a:rPr>
                  <a:t>0 </a:t>
                </a:r>
                <a:r>
                  <a:rPr lang="en-US" altLang="zh-CN" sz="2000">
                    <a:solidFill>
                      <a:srgbClr val="0000FF"/>
                    </a:solidFill>
                  </a:rPr>
                  <a:t> </a:t>
                </a:r>
                <a:r>
                  <a:rPr lang="en-US" altLang="zh-CN" sz="3000">
                    <a:solidFill>
                      <a:srgbClr val="0000FF"/>
                    </a:solidFill>
                  </a:rPr>
                  <a:t>4</a:t>
                </a:r>
              </a:p>
            </p:txBody>
          </p:sp>
          <p:cxnSp>
            <p:nvCxnSpPr>
              <p:cNvPr id="226316" name="直接连接符 16"/>
              <p:cNvCxnSpPr>
                <a:cxnSpLocks noChangeShapeType="1"/>
              </p:cNvCxnSpPr>
              <p:nvPr/>
            </p:nvCxnSpPr>
            <p:spPr bwMode="auto">
              <a:xfrm>
                <a:off x="0" y="604639"/>
                <a:ext cx="2016699" cy="0"/>
              </a:xfrm>
              <a:prstGeom prst="line">
                <a:avLst/>
              </a:prstGeom>
              <a:noFill/>
              <a:ln w="285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6317" name="矩形 17"/>
              <p:cNvSpPr>
                <a:spLocks noChangeArrowheads="1"/>
              </p:cNvSpPr>
              <p:nvPr/>
            </p:nvSpPr>
            <p:spPr bwMode="auto">
              <a:xfrm>
                <a:off x="329842" y="581404"/>
                <a:ext cx="2023648" cy="6464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3000">
                    <a:solidFill>
                      <a:srgbClr val="0000FF"/>
                    </a:solidFill>
                  </a:rPr>
                  <a:t>8  2  7  2</a:t>
                </a:r>
              </a:p>
            </p:txBody>
          </p:sp>
        </p:grpSp>
      </p:grpSp>
      <p:sp>
        <p:nvSpPr>
          <p:cNvPr id="226318" name="Text Box 3"/>
          <p:cNvSpPr txBox="1">
            <a:spLocks noChangeArrowheads="1"/>
          </p:cNvSpPr>
          <p:nvPr/>
        </p:nvSpPr>
        <p:spPr bwMode="auto">
          <a:xfrm>
            <a:off x="3402013" y="3121025"/>
            <a:ext cx="893762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3000">
                <a:solidFill>
                  <a:schemeClr val="tx1"/>
                </a:solidFill>
              </a:rPr>
              <a:t>×</a:t>
            </a:r>
            <a:r>
              <a:rPr lang="en-US" altLang="zh-CN" sz="3000">
                <a:solidFill>
                  <a:schemeClr val="tx1"/>
                </a:solidFill>
                <a:cs typeface="Tahoma" pitchFamily="34" charset="0"/>
              </a:rPr>
              <a:t>   </a:t>
            </a:r>
            <a:endParaRPr lang="en-US" altLang="zh-CN" sz="3000">
              <a:solidFill>
                <a:schemeClr val="tx1"/>
              </a:solidFill>
            </a:endParaRPr>
          </a:p>
        </p:txBody>
      </p:sp>
      <p:cxnSp>
        <p:nvCxnSpPr>
          <p:cNvPr id="226319" name="直接连接符 22"/>
          <p:cNvCxnSpPr>
            <a:cxnSpLocks noChangeShapeType="1"/>
          </p:cNvCxnSpPr>
          <p:nvPr/>
        </p:nvCxnSpPr>
        <p:spPr bwMode="auto">
          <a:xfrm>
            <a:off x="3402013" y="3678238"/>
            <a:ext cx="2195512" cy="0"/>
          </a:xfrm>
          <a:prstGeom prst="line">
            <a:avLst/>
          </a:prstGeom>
          <a:noFill/>
          <a:ln w="28575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6320" name="矩形 26"/>
          <p:cNvSpPr>
            <a:spLocks noChangeArrowheads="1"/>
          </p:cNvSpPr>
          <p:nvPr/>
        </p:nvSpPr>
        <p:spPr bwMode="auto">
          <a:xfrm>
            <a:off x="4719638" y="3068638"/>
            <a:ext cx="1120775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000">
                <a:solidFill>
                  <a:srgbClr val="000000"/>
                </a:solidFill>
                <a:cs typeface="Tahoma" pitchFamily="34" charset="0"/>
              </a:rPr>
              <a:t>3 </a:t>
            </a:r>
            <a:r>
              <a:rPr lang="en-US" altLang="zh-CN" sz="2400">
                <a:solidFill>
                  <a:srgbClr val="000000"/>
                </a:solidFill>
                <a:cs typeface="Tahoma" pitchFamily="34" charset="0"/>
              </a:rPr>
              <a:t> </a:t>
            </a:r>
            <a:r>
              <a:rPr lang="en-US" altLang="zh-CN" sz="3000">
                <a:solidFill>
                  <a:srgbClr val="000000"/>
                </a:solidFill>
                <a:cs typeface="Tahoma" pitchFamily="34" charset="0"/>
              </a:rPr>
              <a:t>6</a:t>
            </a:r>
            <a:endParaRPr lang="zh-CN" altLang="en-US" sz="30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226321" name="矩形 30"/>
          <p:cNvSpPr>
            <a:spLocks noChangeArrowheads="1"/>
          </p:cNvSpPr>
          <p:nvPr/>
        </p:nvSpPr>
        <p:spPr bwMode="auto">
          <a:xfrm>
            <a:off x="4283075" y="2565400"/>
            <a:ext cx="1462088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000">
                <a:solidFill>
                  <a:srgbClr val="000000"/>
                </a:solidFill>
              </a:rPr>
              <a:t>4  2 </a:t>
            </a:r>
            <a:r>
              <a:rPr lang="en-US" altLang="zh-CN" sz="2400">
                <a:solidFill>
                  <a:srgbClr val="000000"/>
                </a:solidFill>
              </a:rPr>
              <a:t> </a:t>
            </a:r>
            <a:r>
              <a:rPr lang="en-US" altLang="zh-CN" sz="3000">
                <a:solidFill>
                  <a:srgbClr val="000000"/>
                </a:solidFill>
              </a:rPr>
              <a:t>5</a:t>
            </a:r>
          </a:p>
        </p:txBody>
      </p:sp>
      <p:grpSp>
        <p:nvGrpSpPr>
          <p:cNvPr id="226322" name="组合 4"/>
          <p:cNvGrpSpPr>
            <a:grpSpLocks/>
          </p:cNvGrpSpPr>
          <p:nvPr/>
        </p:nvGrpSpPr>
        <p:grpSpPr bwMode="auto">
          <a:xfrm>
            <a:off x="3403600" y="3668713"/>
            <a:ext cx="2508250" cy="1708150"/>
            <a:chOff x="0" y="0"/>
            <a:chExt cx="2508520" cy="1708646"/>
          </a:xfrm>
        </p:grpSpPr>
        <p:sp>
          <p:nvSpPr>
            <p:cNvPr id="226323" name="Text Box 7"/>
            <p:cNvSpPr txBox="1">
              <a:spLocks noChangeArrowheads="1"/>
            </p:cNvSpPr>
            <p:nvPr/>
          </p:nvSpPr>
          <p:spPr bwMode="auto">
            <a:xfrm>
              <a:off x="452486" y="0"/>
              <a:ext cx="2056034" cy="59539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57200" indent="-457200"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3000">
                  <a:solidFill>
                    <a:srgbClr val="0000FF"/>
                  </a:solidFill>
                  <a:ea typeface="宋体" pitchFamily="2" charset="-122"/>
                </a:rPr>
                <a:t>2  5  5  0</a:t>
              </a:r>
            </a:p>
          </p:txBody>
        </p:sp>
        <p:grpSp>
          <p:nvGrpSpPr>
            <p:cNvPr id="226324" name="组合 31"/>
            <p:cNvGrpSpPr>
              <a:grpSpLocks/>
            </p:cNvGrpSpPr>
            <p:nvPr/>
          </p:nvGrpSpPr>
          <p:grpSpPr bwMode="auto">
            <a:xfrm>
              <a:off x="0" y="480821"/>
              <a:ext cx="2437074" cy="1227825"/>
              <a:chOff x="0" y="0"/>
              <a:chExt cx="2437074" cy="1227825"/>
            </a:xfrm>
          </p:grpSpPr>
          <p:sp>
            <p:nvSpPr>
              <p:cNvPr id="226325" name="矩形 32"/>
              <p:cNvSpPr>
                <a:spLocks noChangeArrowheads="1"/>
              </p:cNvSpPr>
              <p:nvPr/>
            </p:nvSpPr>
            <p:spPr bwMode="auto">
              <a:xfrm>
                <a:off x="40407" y="0"/>
                <a:ext cx="2155829" cy="6464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3000">
                    <a:solidFill>
                      <a:srgbClr val="0000FF"/>
                    </a:solidFill>
                  </a:rPr>
                  <a:t>1  2  7 </a:t>
                </a:r>
                <a:r>
                  <a:rPr lang="en-US" altLang="zh-CN" sz="2500">
                    <a:solidFill>
                      <a:srgbClr val="0000FF"/>
                    </a:solidFill>
                  </a:rPr>
                  <a:t> </a:t>
                </a:r>
                <a:r>
                  <a:rPr lang="en-US" altLang="zh-CN" sz="3000">
                    <a:solidFill>
                      <a:srgbClr val="0000FF"/>
                    </a:solidFill>
                  </a:rPr>
                  <a:t>5</a:t>
                </a:r>
              </a:p>
            </p:txBody>
          </p:sp>
          <p:cxnSp>
            <p:nvCxnSpPr>
              <p:cNvPr id="226326" name="直接连接符 33"/>
              <p:cNvCxnSpPr>
                <a:cxnSpLocks noChangeShapeType="1"/>
              </p:cNvCxnSpPr>
              <p:nvPr/>
            </p:nvCxnSpPr>
            <p:spPr bwMode="auto">
              <a:xfrm>
                <a:off x="0" y="604639"/>
                <a:ext cx="2196237" cy="0"/>
              </a:xfrm>
              <a:prstGeom prst="line">
                <a:avLst/>
              </a:prstGeom>
              <a:noFill/>
              <a:ln w="285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6327" name="矩形 34"/>
              <p:cNvSpPr>
                <a:spLocks noChangeArrowheads="1"/>
              </p:cNvSpPr>
              <p:nvPr/>
            </p:nvSpPr>
            <p:spPr bwMode="auto">
              <a:xfrm>
                <a:off x="40407" y="581404"/>
                <a:ext cx="2396667" cy="6464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3000">
                    <a:solidFill>
                      <a:srgbClr val="0000FF"/>
                    </a:solidFill>
                  </a:rPr>
                  <a:t>1  5  3  0 </a:t>
                </a:r>
                <a:r>
                  <a:rPr lang="en-US" altLang="zh-CN" sz="2600">
                    <a:solidFill>
                      <a:srgbClr val="0000FF"/>
                    </a:solidFill>
                  </a:rPr>
                  <a:t> </a:t>
                </a:r>
                <a:r>
                  <a:rPr lang="en-US" altLang="zh-CN" sz="3000">
                    <a:solidFill>
                      <a:srgbClr val="0000FF"/>
                    </a:solidFill>
                  </a:rPr>
                  <a:t>0</a:t>
                </a:r>
              </a:p>
            </p:txBody>
          </p:sp>
        </p:grpSp>
      </p:grpSp>
      <p:sp>
        <p:nvSpPr>
          <p:cNvPr id="226328" name="Text Box 3"/>
          <p:cNvSpPr txBox="1">
            <a:spLocks noChangeArrowheads="1"/>
          </p:cNvSpPr>
          <p:nvPr/>
        </p:nvSpPr>
        <p:spPr bwMode="auto">
          <a:xfrm>
            <a:off x="6059488" y="3121025"/>
            <a:ext cx="893762" cy="590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3000">
                <a:solidFill>
                  <a:schemeClr val="tx1"/>
                </a:solidFill>
              </a:rPr>
              <a:t>×</a:t>
            </a:r>
            <a:r>
              <a:rPr lang="en-US" altLang="zh-CN" sz="3000">
                <a:solidFill>
                  <a:schemeClr val="tx1"/>
                </a:solidFill>
                <a:cs typeface="Tahoma" pitchFamily="34" charset="0"/>
              </a:rPr>
              <a:t>   </a:t>
            </a:r>
            <a:endParaRPr lang="en-US" altLang="zh-CN" sz="3000">
              <a:solidFill>
                <a:schemeClr val="tx1"/>
              </a:solidFill>
            </a:endParaRPr>
          </a:p>
        </p:txBody>
      </p:sp>
      <p:cxnSp>
        <p:nvCxnSpPr>
          <p:cNvPr id="226329" name="直接连接符 36"/>
          <p:cNvCxnSpPr>
            <a:cxnSpLocks noChangeShapeType="1"/>
          </p:cNvCxnSpPr>
          <p:nvPr/>
        </p:nvCxnSpPr>
        <p:spPr bwMode="auto">
          <a:xfrm>
            <a:off x="6034088" y="3678238"/>
            <a:ext cx="2195512" cy="0"/>
          </a:xfrm>
          <a:prstGeom prst="line">
            <a:avLst/>
          </a:prstGeom>
          <a:noFill/>
          <a:ln w="28575" cmpd="sng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6330" name="矩形 37"/>
          <p:cNvSpPr>
            <a:spLocks noChangeArrowheads="1"/>
          </p:cNvSpPr>
          <p:nvPr/>
        </p:nvSpPr>
        <p:spPr bwMode="auto">
          <a:xfrm>
            <a:off x="7348538" y="3068638"/>
            <a:ext cx="11303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000">
                <a:solidFill>
                  <a:srgbClr val="000000"/>
                </a:solidFill>
                <a:cs typeface="Tahoma" pitchFamily="34" charset="0"/>
              </a:rPr>
              <a:t>8 </a:t>
            </a:r>
            <a:r>
              <a:rPr lang="en-US" altLang="zh-CN" sz="2600">
                <a:solidFill>
                  <a:srgbClr val="000000"/>
                </a:solidFill>
                <a:cs typeface="Tahoma" pitchFamily="34" charset="0"/>
              </a:rPr>
              <a:t> </a:t>
            </a:r>
            <a:r>
              <a:rPr lang="en-US" altLang="zh-CN" sz="3000">
                <a:solidFill>
                  <a:srgbClr val="000000"/>
                </a:solidFill>
                <a:cs typeface="Tahoma" pitchFamily="34" charset="0"/>
              </a:rPr>
              <a:t>2</a:t>
            </a:r>
            <a:endParaRPr lang="zh-CN" altLang="en-US" sz="30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226331" name="矩形 38"/>
          <p:cNvSpPr>
            <a:spLocks noChangeArrowheads="1"/>
          </p:cNvSpPr>
          <p:nvPr/>
        </p:nvSpPr>
        <p:spPr bwMode="auto">
          <a:xfrm>
            <a:off x="6921500" y="2565400"/>
            <a:ext cx="16049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000">
                <a:solidFill>
                  <a:srgbClr val="000000"/>
                </a:solidFill>
              </a:rPr>
              <a:t>2  3 </a:t>
            </a:r>
            <a:r>
              <a:rPr lang="en-US" altLang="zh-CN" sz="2600">
                <a:solidFill>
                  <a:srgbClr val="000000"/>
                </a:solidFill>
              </a:rPr>
              <a:t> </a:t>
            </a:r>
            <a:r>
              <a:rPr lang="en-US" altLang="zh-CN" sz="3000">
                <a:solidFill>
                  <a:srgbClr val="000000"/>
                </a:solidFill>
              </a:rPr>
              <a:t>7</a:t>
            </a:r>
          </a:p>
        </p:txBody>
      </p:sp>
      <p:grpSp>
        <p:nvGrpSpPr>
          <p:cNvPr id="226332" name="组合 39"/>
          <p:cNvGrpSpPr>
            <a:grpSpLocks/>
          </p:cNvGrpSpPr>
          <p:nvPr/>
        </p:nvGrpSpPr>
        <p:grpSpPr bwMode="auto">
          <a:xfrm>
            <a:off x="6032500" y="3668713"/>
            <a:ext cx="2571750" cy="1708150"/>
            <a:chOff x="0" y="0"/>
            <a:chExt cx="2572439" cy="1708646"/>
          </a:xfrm>
        </p:grpSpPr>
        <p:sp>
          <p:nvSpPr>
            <p:cNvPr id="226333" name="Text Box 7"/>
            <p:cNvSpPr txBox="1">
              <a:spLocks noChangeArrowheads="1"/>
            </p:cNvSpPr>
            <p:nvPr/>
          </p:nvSpPr>
          <p:spPr bwMode="auto">
            <a:xfrm>
              <a:off x="876425" y="0"/>
              <a:ext cx="1696014" cy="6462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57200" indent="-457200"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3000">
                  <a:solidFill>
                    <a:srgbClr val="0000FF"/>
                  </a:solidFill>
                  <a:ea typeface="宋体" pitchFamily="2" charset="-122"/>
                </a:rPr>
                <a:t>4  7 </a:t>
              </a:r>
              <a:r>
                <a:rPr lang="en-US" altLang="zh-CN" sz="2600">
                  <a:solidFill>
                    <a:srgbClr val="0000FF"/>
                  </a:solidFill>
                  <a:ea typeface="宋体" pitchFamily="2" charset="-122"/>
                </a:rPr>
                <a:t> </a:t>
              </a:r>
              <a:r>
                <a:rPr lang="en-US" altLang="zh-CN" sz="3000">
                  <a:solidFill>
                    <a:srgbClr val="0000FF"/>
                  </a:solidFill>
                  <a:ea typeface="宋体" pitchFamily="2" charset="-122"/>
                </a:rPr>
                <a:t>4</a:t>
              </a:r>
            </a:p>
          </p:txBody>
        </p:sp>
        <p:grpSp>
          <p:nvGrpSpPr>
            <p:cNvPr id="226334" name="组合 41"/>
            <p:cNvGrpSpPr>
              <a:grpSpLocks/>
            </p:cNvGrpSpPr>
            <p:nvPr/>
          </p:nvGrpSpPr>
          <p:grpSpPr bwMode="auto">
            <a:xfrm>
              <a:off x="0" y="480821"/>
              <a:ext cx="2493995" cy="1227825"/>
              <a:chOff x="0" y="0"/>
              <a:chExt cx="2493995" cy="1227825"/>
            </a:xfrm>
          </p:grpSpPr>
          <p:sp>
            <p:nvSpPr>
              <p:cNvPr id="226335" name="矩形 42"/>
              <p:cNvSpPr>
                <a:spLocks noChangeArrowheads="1"/>
              </p:cNvSpPr>
              <p:nvPr/>
            </p:nvSpPr>
            <p:spPr bwMode="auto">
              <a:xfrm>
                <a:off x="40407" y="0"/>
                <a:ext cx="2167798" cy="6464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3000">
                    <a:solidFill>
                      <a:srgbClr val="0000FF"/>
                    </a:solidFill>
                  </a:rPr>
                  <a:t>1  8  9  6</a:t>
                </a:r>
              </a:p>
            </p:txBody>
          </p:sp>
          <p:cxnSp>
            <p:nvCxnSpPr>
              <p:cNvPr id="226336" name="直接连接符 43"/>
              <p:cNvCxnSpPr>
                <a:cxnSpLocks noChangeShapeType="1"/>
              </p:cNvCxnSpPr>
              <p:nvPr/>
            </p:nvCxnSpPr>
            <p:spPr bwMode="auto">
              <a:xfrm>
                <a:off x="0" y="604639"/>
                <a:ext cx="2196313" cy="0"/>
              </a:xfrm>
              <a:prstGeom prst="line">
                <a:avLst/>
              </a:prstGeom>
              <a:noFill/>
              <a:ln w="28575" cmpd="sng">
                <a:solidFill>
                  <a:srgbClr val="0000FF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6337" name="矩形 44"/>
              <p:cNvSpPr>
                <a:spLocks noChangeArrowheads="1"/>
              </p:cNvSpPr>
              <p:nvPr/>
            </p:nvSpPr>
            <p:spPr bwMode="auto">
              <a:xfrm>
                <a:off x="40406" y="581404"/>
                <a:ext cx="2453589" cy="6464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3000">
                    <a:solidFill>
                      <a:srgbClr val="0000FF"/>
                    </a:solidFill>
                  </a:rPr>
                  <a:t>1  9  4  3 </a:t>
                </a:r>
                <a:r>
                  <a:rPr lang="en-US" altLang="zh-CN" sz="2600">
                    <a:solidFill>
                      <a:srgbClr val="0000FF"/>
                    </a:solidFill>
                  </a:rPr>
                  <a:t> </a:t>
                </a:r>
                <a:r>
                  <a:rPr lang="en-US" altLang="zh-CN" sz="3000">
                    <a:solidFill>
                      <a:srgbClr val="0000FF"/>
                    </a:solidFill>
                  </a:rPr>
                  <a:t>4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84952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26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2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26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7330" name="Group 39"/>
          <p:cNvGrpSpPr>
            <a:grpSpLocks/>
          </p:cNvGrpSpPr>
          <p:nvPr/>
        </p:nvGrpSpPr>
        <p:grpSpPr bwMode="auto">
          <a:xfrm>
            <a:off x="1619250" y="2476500"/>
            <a:ext cx="2665413" cy="2973388"/>
            <a:chOff x="0" y="0"/>
            <a:chExt cx="1679" cy="1873"/>
          </a:xfrm>
        </p:grpSpPr>
        <p:grpSp>
          <p:nvGrpSpPr>
            <p:cNvPr id="227331" name="Group 38"/>
            <p:cNvGrpSpPr>
              <a:grpSpLocks/>
            </p:cNvGrpSpPr>
            <p:nvPr/>
          </p:nvGrpSpPr>
          <p:grpSpPr bwMode="auto">
            <a:xfrm>
              <a:off x="0" y="0"/>
              <a:ext cx="1679" cy="1873"/>
              <a:chOff x="0" y="0"/>
              <a:chExt cx="1679" cy="1873"/>
            </a:xfrm>
          </p:grpSpPr>
          <p:sp>
            <p:nvSpPr>
              <p:cNvPr id="227332" name="Text Box 3"/>
              <p:cNvSpPr txBox="1">
                <a:spLocks noChangeArrowheads="1"/>
              </p:cNvSpPr>
              <p:nvPr/>
            </p:nvSpPr>
            <p:spPr bwMode="auto">
              <a:xfrm>
                <a:off x="0" y="350"/>
                <a:ext cx="557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3000">
                    <a:solidFill>
                      <a:schemeClr val="tx1"/>
                    </a:solidFill>
                  </a:rPr>
                  <a:t>×</a:t>
                </a:r>
                <a:r>
                  <a:rPr lang="en-US" altLang="zh-CN" sz="3000">
                    <a:solidFill>
                      <a:schemeClr val="tx1"/>
                    </a:solidFill>
                    <a:cs typeface="Tahoma" pitchFamily="34" charset="0"/>
                  </a:rPr>
                  <a:t>   </a:t>
                </a:r>
                <a:endParaRPr lang="en-US" altLang="zh-CN" sz="3000">
                  <a:solidFill>
                    <a:schemeClr val="tx1"/>
                  </a:solidFill>
                </a:endParaRPr>
              </a:p>
            </p:txBody>
          </p:sp>
          <p:sp>
            <p:nvSpPr>
              <p:cNvPr id="227333" name="矩形 20"/>
              <p:cNvSpPr>
                <a:spLocks noChangeArrowheads="1"/>
              </p:cNvSpPr>
              <p:nvPr/>
            </p:nvSpPr>
            <p:spPr bwMode="auto">
              <a:xfrm>
                <a:off x="637" y="317"/>
                <a:ext cx="769" cy="4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3000">
                    <a:solidFill>
                      <a:srgbClr val="000000"/>
                    </a:solidFill>
                    <a:cs typeface="Tahoma" pitchFamily="34" charset="0"/>
                  </a:rPr>
                  <a:t>1  </a:t>
                </a:r>
                <a:r>
                  <a:rPr lang="en-US" altLang="zh-CN" sz="1500">
                    <a:solidFill>
                      <a:srgbClr val="000000"/>
                    </a:solidFill>
                    <a:cs typeface="Tahoma" pitchFamily="34" charset="0"/>
                  </a:rPr>
                  <a:t> </a:t>
                </a:r>
                <a:r>
                  <a:rPr lang="en-US" altLang="zh-CN" sz="3000">
                    <a:solidFill>
                      <a:srgbClr val="000000"/>
                    </a:solidFill>
                    <a:cs typeface="Tahoma" pitchFamily="34" charset="0"/>
                  </a:rPr>
                  <a:t>6</a:t>
                </a:r>
                <a:endParaRPr lang="zh-CN" altLang="en-US" sz="3000">
                  <a:solidFill>
                    <a:schemeClr val="tx1"/>
                  </a:solidFill>
                  <a:latin typeface="楷体_GB2312" pitchFamily="1" charset="-122"/>
                </a:endParaRPr>
              </a:p>
            </p:txBody>
          </p:sp>
          <p:sp>
            <p:nvSpPr>
              <p:cNvPr id="227334" name="矩形 21"/>
              <p:cNvSpPr>
                <a:spLocks noChangeArrowheads="1"/>
              </p:cNvSpPr>
              <p:nvPr/>
            </p:nvSpPr>
            <p:spPr bwMode="auto">
              <a:xfrm>
                <a:off x="386" y="0"/>
                <a:ext cx="930" cy="4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3000">
                    <a:solidFill>
                      <a:srgbClr val="000000"/>
                    </a:solidFill>
                  </a:rPr>
                  <a:t>1  3  4</a:t>
                </a:r>
              </a:p>
            </p:txBody>
          </p:sp>
          <p:sp>
            <p:nvSpPr>
              <p:cNvPr id="227335" name="Text Box 7"/>
              <p:cNvSpPr txBox="1">
                <a:spLocks noChangeArrowheads="1"/>
              </p:cNvSpPr>
              <p:nvPr/>
            </p:nvSpPr>
            <p:spPr bwMode="auto">
              <a:xfrm>
                <a:off x="384" y="725"/>
                <a:ext cx="1295" cy="3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457200" indent="-457200"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3000">
                    <a:solidFill>
                      <a:schemeClr val="tx1"/>
                    </a:solidFill>
                    <a:ea typeface="宋体" pitchFamily="2" charset="-122"/>
                  </a:rPr>
                  <a:t>8  </a:t>
                </a:r>
                <a:r>
                  <a:rPr lang="en-US" altLang="zh-CN" sz="500">
                    <a:solidFill>
                      <a:schemeClr val="tx1"/>
                    </a:solidFill>
                    <a:ea typeface="宋体" pitchFamily="2" charset="-122"/>
                  </a:rPr>
                  <a:t> </a:t>
                </a:r>
                <a:r>
                  <a:rPr lang="en-US" altLang="zh-CN" sz="3000">
                    <a:solidFill>
                      <a:schemeClr val="tx1"/>
                    </a:solidFill>
                    <a:ea typeface="宋体" pitchFamily="2" charset="-122"/>
                  </a:rPr>
                  <a:t>0  4</a:t>
                </a:r>
              </a:p>
            </p:txBody>
          </p:sp>
          <p:sp>
            <p:nvSpPr>
              <p:cNvPr id="227336" name="矩形 25"/>
              <p:cNvSpPr>
                <a:spLocks noChangeArrowheads="1"/>
              </p:cNvSpPr>
              <p:nvPr/>
            </p:nvSpPr>
            <p:spPr bwMode="auto">
              <a:xfrm>
                <a:off x="378" y="1055"/>
                <a:ext cx="1028" cy="4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3000">
                    <a:solidFill>
                      <a:schemeClr val="tx1"/>
                    </a:solidFill>
                  </a:rPr>
                  <a:t>1  </a:t>
                </a:r>
                <a:r>
                  <a:rPr lang="en-US" altLang="zh-CN" sz="500">
                    <a:solidFill>
                      <a:schemeClr val="tx1"/>
                    </a:solidFill>
                  </a:rPr>
                  <a:t> </a:t>
                </a:r>
                <a:r>
                  <a:rPr lang="en-US" altLang="zh-CN" sz="3000">
                    <a:solidFill>
                      <a:schemeClr val="tx1"/>
                    </a:solidFill>
                  </a:rPr>
                  <a:t>3  4</a:t>
                </a:r>
              </a:p>
            </p:txBody>
          </p:sp>
          <p:cxnSp>
            <p:nvCxnSpPr>
              <p:cNvPr id="227337" name="直接连接符 26"/>
              <p:cNvCxnSpPr>
                <a:cxnSpLocks noChangeShapeType="1"/>
              </p:cNvCxnSpPr>
              <p:nvPr/>
            </p:nvCxnSpPr>
            <p:spPr bwMode="auto">
              <a:xfrm>
                <a:off x="63" y="1453"/>
                <a:ext cx="1134" cy="0"/>
              </a:xfrm>
              <a:prstGeom prst="line">
                <a:avLst/>
              </a:pr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7338" name="矩形 27"/>
              <p:cNvSpPr>
                <a:spLocks noChangeArrowheads="1"/>
              </p:cNvSpPr>
              <p:nvPr/>
            </p:nvSpPr>
            <p:spPr bwMode="auto">
              <a:xfrm>
                <a:off x="384" y="1466"/>
                <a:ext cx="1113" cy="40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3000">
                    <a:solidFill>
                      <a:schemeClr val="tx1"/>
                    </a:solidFill>
                  </a:rPr>
                  <a:t>9  3  </a:t>
                </a:r>
                <a:r>
                  <a:rPr lang="en-US" altLang="zh-CN" sz="600">
                    <a:solidFill>
                      <a:schemeClr val="tx1"/>
                    </a:solidFill>
                  </a:rPr>
                  <a:t> </a:t>
                </a:r>
                <a:r>
                  <a:rPr lang="en-US" altLang="zh-CN" sz="3000">
                    <a:solidFill>
                      <a:schemeClr val="tx1"/>
                    </a:solidFill>
                  </a:rPr>
                  <a:t>8</a:t>
                </a:r>
              </a:p>
            </p:txBody>
          </p:sp>
        </p:grpSp>
        <p:cxnSp>
          <p:nvCxnSpPr>
            <p:cNvPr id="227339" name="直接连接符 19"/>
            <p:cNvCxnSpPr>
              <a:cxnSpLocks noChangeShapeType="1"/>
            </p:cNvCxnSpPr>
            <p:nvPr/>
          </p:nvCxnSpPr>
          <p:spPr bwMode="auto">
            <a:xfrm>
              <a:off x="63" y="701"/>
              <a:ext cx="1134" cy="0"/>
            </a:xfrm>
            <a:prstGeom prst="line">
              <a:avLst/>
            </a:pr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227340" name="椭圆 8"/>
          <p:cNvSpPr>
            <a:spLocks noChangeArrowheads="1"/>
          </p:cNvSpPr>
          <p:nvPr/>
        </p:nvSpPr>
        <p:spPr bwMode="auto">
          <a:xfrm>
            <a:off x="2166938" y="4221163"/>
            <a:ext cx="1347787" cy="476250"/>
          </a:xfrm>
          <a:prstGeom prst="ellipse">
            <a:avLst/>
          </a:prstGeom>
          <a:noFill/>
          <a:ln w="28575" cmpd="sng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zh-CN" altLang="zh-CN" sz="2000">
              <a:solidFill>
                <a:schemeClr val="tx1"/>
              </a:solidFill>
              <a:latin typeface="楷体_GB2312" pitchFamily="1" charset="-122"/>
            </a:endParaRPr>
          </a:p>
        </p:txBody>
      </p:sp>
      <p:sp>
        <p:nvSpPr>
          <p:cNvPr id="227341" name="Rectangle 51"/>
          <p:cNvSpPr>
            <a:spLocks noChangeArrowheads="1"/>
          </p:cNvSpPr>
          <p:nvPr/>
        </p:nvSpPr>
        <p:spPr bwMode="auto">
          <a:xfrm>
            <a:off x="1619250" y="5589588"/>
            <a:ext cx="3024188" cy="782637"/>
          </a:xfrm>
          <a:prstGeom prst="rect">
            <a:avLst/>
          </a:prstGeom>
          <a:solidFill>
            <a:srgbClr val="CCE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十位上的</a:t>
            </a:r>
            <a:r>
              <a:rPr lang="en-US" altLang="zh-CN" sz="2000">
                <a:solidFill>
                  <a:schemeClr val="tx1"/>
                </a:solidFill>
              </a:rPr>
              <a:t>1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和</a:t>
            </a:r>
            <a:r>
              <a:rPr lang="en-US" altLang="zh-CN" sz="2000">
                <a:solidFill>
                  <a:schemeClr val="tx1"/>
                </a:solidFill>
              </a:rPr>
              <a:t>4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相乘，所得的积要对准十位。</a:t>
            </a:r>
          </a:p>
        </p:txBody>
      </p:sp>
      <p:cxnSp>
        <p:nvCxnSpPr>
          <p:cNvPr id="227342" name="直接箭头连接符 10"/>
          <p:cNvCxnSpPr>
            <a:cxnSpLocks noChangeShapeType="1"/>
          </p:cNvCxnSpPr>
          <p:nvPr/>
        </p:nvCxnSpPr>
        <p:spPr bwMode="auto">
          <a:xfrm>
            <a:off x="2830513" y="4735513"/>
            <a:ext cx="0" cy="866775"/>
          </a:xfrm>
          <a:prstGeom prst="straightConnector1">
            <a:avLst/>
          </a:prstGeom>
          <a:noFill/>
          <a:ln w="28575" cmpd="sng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27343" name="Rectangle 2"/>
          <p:cNvSpPr txBox="1"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三、知识运用</a:t>
            </a:r>
          </a:p>
        </p:txBody>
      </p:sp>
      <p:grpSp>
        <p:nvGrpSpPr>
          <p:cNvPr id="227344" name="Group 26"/>
          <p:cNvGrpSpPr>
            <a:grpSpLocks/>
          </p:cNvGrpSpPr>
          <p:nvPr/>
        </p:nvGrpSpPr>
        <p:grpSpPr bwMode="auto">
          <a:xfrm>
            <a:off x="3635375" y="1196975"/>
            <a:ext cx="4897438" cy="1414463"/>
            <a:chOff x="0" y="0"/>
            <a:chExt cx="3085" cy="891"/>
          </a:xfrm>
        </p:grpSpPr>
        <p:pic>
          <p:nvPicPr>
            <p:cNvPr id="227345" name="Picture 15" descr="男天使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25" y="0"/>
              <a:ext cx="960" cy="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7346" name="AutoShape 27"/>
            <p:cNvSpPr>
              <a:spLocks noChangeArrowheads="1"/>
            </p:cNvSpPr>
            <p:nvPr/>
          </p:nvSpPr>
          <p:spPr bwMode="auto">
            <a:xfrm>
              <a:off x="0" y="226"/>
              <a:ext cx="2055" cy="590"/>
            </a:xfrm>
            <a:prstGeom prst="wedgeRoundRectCallout">
              <a:avLst>
                <a:gd name="adj1" fmla="val 56472"/>
                <a:gd name="adj2" fmla="val 19491"/>
                <a:gd name="adj3" fmla="val 16667"/>
              </a:avLst>
            </a:prstGeom>
            <a:solidFill>
              <a:srgbClr val="FFFFFF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说出下面计算中的错误，并改正过来。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</p:grpSp>
      <p:grpSp>
        <p:nvGrpSpPr>
          <p:cNvPr id="227347" name="组合 5"/>
          <p:cNvGrpSpPr>
            <a:grpSpLocks/>
          </p:cNvGrpSpPr>
          <p:nvPr/>
        </p:nvGrpSpPr>
        <p:grpSpPr bwMode="auto">
          <a:xfrm>
            <a:off x="4087813" y="2476500"/>
            <a:ext cx="3292475" cy="2968625"/>
            <a:chOff x="0" y="0"/>
            <a:chExt cx="3291365" cy="2969809"/>
          </a:xfrm>
        </p:grpSpPr>
        <p:sp>
          <p:nvSpPr>
            <p:cNvPr id="227348" name="右箭头 13"/>
            <p:cNvSpPr>
              <a:spLocks noChangeArrowheads="1"/>
            </p:cNvSpPr>
            <p:nvPr/>
          </p:nvSpPr>
          <p:spPr bwMode="auto">
            <a:xfrm>
              <a:off x="0" y="1948427"/>
              <a:ext cx="539814" cy="144041"/>
            </a:xfrm>
            <a:prstGeom prst="rightArrow">
              <a:avLst>
                <a:gd name="adj1" fmla="val 50000"/>
                <a:gd name="adj2" fmla="val 50021"/>
              </a:avLst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zh-CN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grpSp>
          <p:nvGrpSpPr>
            <p:cNvPr id="227349" name="组合 3"/>
            <p:cNvGrpSpPr>
              <a:grpSpLocks/>
            </p:cNvGrpSpPr>
            <p:nvPr/>
          </p:nvGrpSpPr>
          <p:grpSpPr bwMode="auto">
            <a:xfrm>
              <a:off x="910911" y="0"/>
              <a:ext cx="2380454" cy="2969809"/>
              <a:chOff x="0" y="0"/>
              <a:chExt cx="2380454" cy="2969809"/>
            </a:xfrm>
          </p:grpSpPr>
          <p:sp>
            <p:nvSpPr>
              <p:cNvPr id="227350" name="Text Box 3"/>
              <p:cNvSpPr txBox="1">
                <a:spLocks noChangeArrowheads="1"/>
              </p:cNvSpPr>
              <p:nvPr/>
            </p:nvSpPr>
            <p:spPr bwMode="auto">
              <a:xfrm>
                <a:off x="0" y="555847"/>
                <a:ext cx="883932" cy="6416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zh-CN" altLang="en-US" sz="3000">
                    <a:solidFill>
                      <a:schemeClr val="tx1"/>
                    </a:solidFill>
                  </a:rPr>
                  <a:t>×</a:t>
                </a:r>
                <a:r>
                  <a:rPr lang="en-US" altLang="zh-CN" sz="3000">
                    <a:solidFill>
                      <a:schemeClr val="tx1"/>
                    </a:solidFill>
                    <a:cs typeface="Tahoma" pitchFamily="34" charset="0"/>
                  </a:rPr>
                  <a:t>   </a:t>
                </a:r>
                <a:endParaRPr lang="en-US" altLang="zh-CN" sz="3000">
                  <a:solidFill>
                    <a:schemeClr val="tx1"/>
                  </a:solidFill>
                </a:endParaRPr>
              </a:p>
            </p:txBody>
          </p:sp>
          <p:cxnSp>
            <p:nvCxnSpPr>
              <p:cNvPr id="227351" name="直接连接符 19"/>
              <p:cNvCxnSpPr>
                <a:cxnSpLocks noChangeShapeType="1"/>
              </p:cNvCxnSpPr>
              <p:nvPr/>
            </p:nvCxnSpPr>
            <p:spPr bwMode="auto">
              <a:xfrm>
                <a:off x="99695" y="1113454"/>
                <a:ext cx="1800000" cy="0"/>
              </a:xfrm>
              <a:prstGeom prst="line">
                <a:avLst/>
              </a:pr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7352" name="矩形 20"/>
              <p:cNvSpPr>
                <a:spLocks noChangeArrowheads="1"/>
              </p:cNvSpPr>
              <p:nvPr/>
            </p:nvSpPr>
            <p:spPr bwMode="auto">
              <a:xfrm>
                <a:off x="1010888" y="503438"/>
                <a:ext cx="1225600" cy="64658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3000">
                    <a:solidFill>
                      <a:srgbClr val="000000"/>
                    </a:solidFill>
                    <a:cs typeface="Tahoma" pitchFamily="34" charset="0"/>
                  </a:rPr>
                  <a:t>1  </a:t>
                </a:r>
                <a:r>
                  <a:rPr lang="en-US" altLang="zh-CN" sz="800">
                    <a:solidFill>
                      <a:srgbClr val="000000"/>
                    </a:solidFill>
                    <a:cs typeface="Tahoma" pitchFamily="34" charset="0"/>
                  </a:rPr>
                  <a:t> </a:t>
                </a:r>
                <a:r>
                  <a:rPr lang="en-US" altLang="zh-CN" sz="3000">
                    <a:solidFill>
                      <a:srgbClr val="000000"/>
                    </a:solidFill>
                    <a:cs typeface="Tahoma" pitchFamily="34" charset="0"/>
                  </a:rPr>
                  <a:t>6</a:t>
                </a:r>
                <a:endParaRPr lang="zh-CN" altLang="en-US" sz="3000">
                  <a:solidFill>
                    <a:schemeClr val="tx1"/>
                  </a:solidFill>
                  <a:latin typeface="楷体_GB2312" pitchFamily="1" charset="-122"/>
                </a:endParaRPr>
              </a:p>
            </p:txBody>
          </p:sp>
          <p:sp>
            <p:nvSpPr>
              <p:cNvPr id="227353" name="矩形 21"/>
              <p:cNvSpPr>
                <a:spLocks noChangeArrowheads="1"/>
              </p:cNvSpPr>
              <p:nvPr/>
            </p:nvSpPr>
            <p:spPr bwMode="auto">
              <a:xfrm>
                <a:off x="583998" y="0"/>
                <a:ext cx="1580506" cy="6416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3000">
                    <a:solidFill>
                      <a:srgbClr val="000000"/>
                    </a:solidFill>
                  </a:rPr>
                  <a:t>1  3  4</a:t>
                </a:r>
              </a:p>
            </p:txBody>
          </p:sp>
          <p:sp>
            <p:nvSpPr>
              <p:cNvPr id="227354" name="Text Box 7"/>
              <p:cNvSpPr txBox="1">
                <a:spLocks noChangeArrowheads="1"/>
              </p:cNvSpPr>
              <p:nvPr/>
            </p:nvSpPr>
            <p:spPr bwMode="auto">
              <a:xfrm>
                <a:off x="609390" y="1151397"/>
                <a:ext cx="1771064" cy="6416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marL="457200" indent="-457200"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3000">
                    <a:solidFill>
                      <a:schemeClr val="tx1"/>
                    </a:solidFill>
                    <a:ea typeface="宋体" pitchFamily="2" charset="-122"/>
                  </a:rPr>
                  <a:t>8  0  4</a:t>
                </a:r>
              </a:p>
            </p:txBody>
          </p:sp>
          <p:sp>
            <p:nvSpPr>
              <p:cNvPr id="227355" name="矩形 25"/>
              <p:cNvSpPr>
                <a:spLocks noChangeArrowheads="1"/>
              </p:cNvSpPr>
              <p:nvPr/>
            </p:nvSpPr>
            <p:spPr bwMode="auto">
              <a:xfrm>
                <a:off x="177738" y="1675480"/>
                <a:ext cx="1721957" cy="6416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3000">
                    <a:solidFill>
                      <a:schemeClr val="tx1"/>
                    </a:solidFill>
                  </a:rPr>
                  <a:t>1  3  4</a:t>
                </a:r>
              </a:p>
            </p:txBody>
          </p:sp>
          <p:cxnSp>
            <p:nvCxnSpPr>
              <p:cNvPr id="227356" name="直接连接符 26"/>
              <p:cNvCxnSpPr>
                <a:cxnSpLocks noChangeShapeType="1"/>
              </p:cNvCxnSpPr>
              <p:nvPr/>
            </p:nvCxnSpPr>
            <p:spPr bwMode="auto">
              <a:xfrm>
                <a:off x="99695" y="2308199"/>
                <a:ext cx="1800000" cy="0"/>
              </a:xfrm>
              <a:prstGeom prst="line">
                <a:avLst/>
              </a:prstGeom>
              <a:noFill/>
              <a:ln w="28575" cmpd="sng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7357" name="矩形 27"/>
              <p:cNvSpPr>
                <a:spLocks noChangeArrowheads="1"/>
              </p:cNvSpPr>
              <p:nvPr/>
            </p:nvSpPr>
            <p:spPr bwMode="auto">
              <a:xfrm>
                <a:off x="176337" y="2328203"/>
                <a:ext cx="1988167" cy="6416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1pPr>
                <a:lvl2pPr marL="742950" indent="-285750" eaLnBrk="0" hangingPunct="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2pPr>
                <a:lvl3pPr marL="1143000" indent="-228600" eaLnBrk="0" hangingPunct="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3pPr>
                <a:lvl4pPr marL="1600200" indent="-228600" eaLnBrk="0" hangingPunct="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4pPr>
                <a:lvl5pPr marL="2057400" indent="-228600" eaLnBrk="0" hangingPunct="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itchFamily="34" charset="0"/>
                    <a:ea typeface="楷体_GB2312" pitchFamily="1" charset="-122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FontTx/>
                  <a:buNone/>
                </a:pPr>
                <a:r>
                  <a:rPr lang="en-US" altLang="zh-CN" sz="3000">
                    <a:solidFill>
                      <a:schemeClr val="tx1"/>
                    </a:solidFill>
                  </a:rPr>
                  <a:t>2  1  4  4</a:t>
                </a:r>
              </a:p>
            </p:txBody>
          </p:sp>
        </p:grpSp>
      </p:grpSp>
      <p:sp>
        <p:nvSpPr>
          <p:cNvPr id="227358" name="Text Box 2"/>
          <p:cNvSpPr txBox="1">
            <a:spLocks noChangeArrowheads="1"/>
          </p:cNvSpPr>
          <p:nvPr/>
        </p:nvSpPr>
        <p:spPr bwMode="auto">
          <a:xfrm>
            <a:off x="900113" y="1557338"/>
            <a:ext cx="302418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000">
                <a:solidFill>
                  <a:schemeClr val="tx1"/>
                </a:solidFill>
              </a:rPr>
              <a:t>3. </a:t>
            </a:r>
            <a:endParaRPr lang="zh-CN" altLang="en-US" sz="3000">
              <a:solidFill>
                <a:schemeClr val="tx1"/>
              </a:solidFill>
              <a:latin typeface="楷体_GB2312" pitchFamily="1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8644488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27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1000"/>
                                        <p:tgtEl>
                                          <p:spTgt spid="227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227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227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2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7340" grpId="0" animBg="1" autoUpdateAnimBg="0"/>
      <p:bldP spid="227341" grpId="0" animBg="1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 txBox="1"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zh-CN" sz="4000">
                <a:solidFill>
                  <a:schemeClr val="tx1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三、知识运用</a:t>
            </a:r>
          </a:p>
        </p:txBody>
      </p:sp>
      <p:sp>
        <p:nvSpPr>
          <p:cNvPr id="228355" name="Text Box 2"/>
          <p:cNvSpPr txBox="1">
            <a:spLocks noChangeArrowheads="1"/>
          </p:cNvSpPr>
          <p:nvPr/>
        </p:nvSpPr>
        <p:spPr bwMode="auto">
          <a:xfrm>
            <a:off x="827088" y="1557338"/>
            <a:ext cx="720090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3000">
                <a:solidFill>
                  <a:schemeClr val="tx1"/>
                </a:solidFill>
              </a:rPr>
              <a:t>4. </a:t>
            </a:r>
            <a:r>
              <a:rPr lang="zh-CN" altLang="en-US" sz="3000">
                <a:solidFill>
                  <a:schemeClr val="tx1"/>
                </a:solidFill>
                <a:latin typeface="楷体_GB2312" pitchFamily="1" charset="-122"/>
              </a:rPr>
              <a:t>学校要为各班新购买一套百科全书。</a:t>
            </a:r>
          </a:p>
        </p:txBody>
      </p:sp>
      <p:sp>
        <p:nvSpPr>
          <p:cNvPr id="228356" name="矩形 1"/>
          <p:cNvSpPr>
            <a:spLocks noChangeArrowheads="1"/>
          </p:cNvSpPr>
          <p:nvPr/>
        </p:nvSpPr>
        <p:spPr bwMode="auto">
          <a:xfrm>
            <a:off x="842963" y="3787775"/>
            <a:ext cx="21415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129</a:t>
            </a:r>
            <a:r>
              <a:rPr lang="zh-CN" altLang="en-US" sz="2000">
                <a:solidFill>
                  <a:schemeClr val="tx1"/>
                </a:solidFill>
                <a:latin typeface="楷体_GB2312" pitchFamily="1" charset="-122"/>
              </a:rPr>
              <a:t>元∕套</a:t>
            </a:r>
          </a:p>
        </p:txBody>
      </p:sp>
      <p:sp>
        <p:nvSpPr>
          <p:cNvPr id="228357" name="Text Box 28"/>
          <p:cNvSpPr txBox="1">
            <a:spLocks noChangeArrowheads="1"/>
          </p:cNvSpPr>
          <p:nvPr/>
        </p:nvSpPr>
        <p:spPr bwMode="auto">
          <a:xfrm>
            <a:off x="2719388" y="3344863"/>
            <a:ext cx="2879725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400">
                <a:latin typeface="Arial" pitchFamily="34" charset="0"/>
              </a:rPr>
              <a:t>129×36</a:t>
            </a:r>
            <a:r>
              <a:rPr lang="zh-CN" altLang="en-US" sz="2400"/>
              <a:t>＝</a:t>
            </a:r>
            <a:endParaRPr lang="en-US" altLang="zh-CN" sz="2400">
              <a:latin typeface="Arial" pitchFamily="34" charset="0"/>
            </a:endParaRPr>
          </a:p>
        </p:txBody>
      </p:sp>
      <p:sp>
        <p:nvSpPr>
          <p:cNvPr id="228358" name="Text Box 28"/>
          <p:cNvSpPr txBox="1">
            <a:spLocks noChangeArrowheads="1"/>
          </p:cNvSpPr>
          <p:nvPr/>
        </p:nvSpPr>
        <p:spPr bwMode="auto">
          <a:xfrm>
            <a:off x="4206875" y="3344863"/>
            <a:ext cx="2351088" cy="49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/>
            <a:r>
              <a:rPr lang="en-US" altLang="zh-CN" sz="2400">
                <a:latin typeface="Arial" pitchFamily="34" charset="0"/>
              </a:rPr>
              <a:t>4644</a:t>
            </a:r>
            <a:r>
              <a:rPr lang="zh-CN" altLang="en-US" sz="2400">
                <a:latin typeface="Arial" pitchFamily="34" charset="0"/>
              </a:rPr>
              <a:t>（元）</a:t>
            </a:r>
            <a:endParaRPr lang="en-US" altLang="zh-CN" sz="2400">
              <a:latin typeface="Arial" pitchFamily="34" charset="0"/>
            </a:endParaRPr>
          </a:p>
        </p:txBody>
      </p:sp>
      <p:sp>
        <p:nvSpPr>
          <p:cNvPr id="228359" name="矩形 27"/>
          <p:cNvSpPr>
            <a:spLocks noChangeArrowheads="1"/>
          </p:cNvSpPr>
          <p:nvPr/>
        </p:nvSpPr>
        <p:spPr bwMode="auto">
          <a:xfrm>
            <a:off x="2652713" y="6132513"/>
            <a:ext cx="6089650" cy="534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答：购买这些新书一共要花</a:t>
            </a:r>
            <a:r>
              <a:rPr lang="en-US" altLang="zh-CN" sz="2400">
                <a:solidFill>
                  <a:schemeClr val="tx1"/>
                </a:solidFill>
              </a:rPr>
              <a:t>4644</a:t>
            </a:r>
            <a:r>
              <a:rPr lang="zh-CN" altLang="en-US" sz="2400">
                <a:solidFill>
                  <a:schemeClr val="tx1"/>
                </a:solidFill>
                <a:latin typeface="楷体_GB2312" pitchFamily="1" charset="-122"/>
              </a:rPr>
              <a:t>元。</a:t>
            </a:r>
          </a:p>
        </p:txBody>
      </p:sp>
      <p:grpSp>
        <p:nvGrpSpPr>
          <p:cNvPr id="228360" name="组合 2"/>
          <p:cNvGrpSpPr>
            <a:grpSpLocks/>
          </p:cNvGrpSpPr>
          <p:nvPr/>
        </p:nvGrpSpPr>
        <p:grpSpPr bwMode="auto">
          <a:xfrm>
            <a:off x="2708275" y="3876675"/>
            <a:ext cx="2663825" cy="2289175"/>
            <a:chOff x="0" y="0"/>
            <a:chExt cx="2664296" cy="2289681"/>
          </a:xfrm>
        </p:grpSpPr>
        <p:sp>
          <p:nvSpPr>
            <p:cNvPr id="228361" name="Text Box 3"/>
            <p:cNvSpPr txBox="1">
              <a:spLocks noChangeArrowheads="1"/>
            </p:cNvSpPr>
            <p:nvPr/>
          </p:nvSpPr>
          <p:spPr bwMode="auto">
            <a:xfrm>
              <a:off x="0" y="423990"/>
              <a:ext cx="798654" cy="5256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600">
                  <a:solidFill>
                    <a:schemeClr val="tx1"/>
                  </a:solidFill>
                </a:rPr>
                <a:t>×</a:t>
              </a:r>
              <a:r>
                <a:rPr lang="en-US" altLang="zh-CN" sz="2600">
                  <a:solidFill>
                    <a:schemeClr val="tx1"/>
                  </a:solidFill>
                  <a:cs typeface="Tahoma" pitchFamily="34" charset="0"/>
                </a:rPr>
                <a:t>   </a:t>
              </a:r>
              <a:endParaRPr lang="en-US" altLang="zh-CN" sz="2600">
                <a:solidFill>
                  <a:schemeClr val="tx1"/>
                </a:solidFill>
              </a:endParaRPr>
            </a:p>
          </p:txBody>
        </p:sp>
        <p:cxnSp>
          <p:nvCxnSpPr>
            <p:cNvPr id="228362" name="直接连接符 29"/>
            <p:cNvCxnSpPr>
              <a:cxnSpLocks noChangeShapeType="1"/>
            </p:cNvCxnSpPr>
            <p:nvPr/>
          </p:nvCxnSpPr>
          <p:spPr bwMode="auto">
            <a:xfrm>
              <a:off x="99497" y="877244"/>
              <a:ext cx="1800000" cy="0"/>
            </a:xfrm>
            <a:prstGeom prst="line">
              <a:avLst/>
            </a:pr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28363" name="矩形 30"/>
            <p:cNvSpPr>
              <a:spLocks noChangeArrowheads="1"/>
            </p:cNvSpPr>
            <p:nvPr/>
          </p:nvSpPr>
          <p:spPr bwMode="auto">
            <a:xfrm>
              <a:off x="963593" y="373188"/>
              <a:ext cx="1260193" cy="5724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600">
                  <a:solidFill>
                    <a:srgbClr val="000000"/>
                  </a:solidFill>
                  <a:cs typeface="Tahoma" pitchFamily="34" charset="0"/>
                </a:rPr>
                <a:t>3 </a:t>
              </a:r>
              <a:r>
                <a:rPr lang="en-US" altLang="zh-CN" sz="2200">
                  <a:solidFill>
                    <a:srgbClr val="000000"/>
                  </a:solidFill>
                  <a:cs typeface="Tahoma" pitchFamily="34" charset="0"/>
                </a:rPr>
                <a:t> </a:t>
              </a:r>
              <a:r>
                <a:rPr lang="en-US" altLang="zh-CN" sz="2600">
                  <a:solidFill>
                    <a:srgbClr val="000000"/>
                  </a:solidFill>
                  <a:cs typeface="Tahoma" pitchFamily="34" charset="0"/>
                </a:rPr>
                <a:t>6</a:t>
              </a:r>
              <a:endParaRPr lang="zh-CN" altLang="en-US" sz="26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  <p:sp>
          <p:nvSpPr>
            <p:cNvPr id="228364" name="矩形 31"/>
            <p:cNvSpPr>
              <a:spLocks noChangeArrowheads="1"/>
            </p:cNvSpPr>
            <p:nvPr/>
          </p:nvSpPr>
          <p:spPr bwMode="auto">
            <a:xfrm>
              <a:off x="584498" y="0"/>
              <a:ext cx="1639288" cy="572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600">
                  <a:solidFill>
                    <a:srgbClr val="000000"/>
                  </a:solidFill>
                </a:rPr>
                <a:t>1  2  9</a:t>
              </a:r>
            </a:p>
          </p:txBody>
        </p:sp>
        <p:sp>
          <p:nvSpPr>
            <p:cNvPr id="228365" name="Text Box 7"/>
            <p:cNvSpPr txBox="1">
              <a:spLocks noChangeArrowheads="1"/>
            </p:cNvSpPr>
            <p:nvPr/>
          </p:nvSpPr>
          <p:spPr bwMode="auto">
            <a:xfrm>
              <a:off x="608121" y="852743"/>
              <a:ext cx="2056175" cy="572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marL="457200" indent="-457200"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600">
                  <a:solidFill>
                    <a:schemeClr val="tx1"/>
                  </a:solidFill>
                  <a:ea typeface="宋体" pitchFamily="2" charset="-122"/>
                </a:rPr>
                <a:t>7  7 </a:t>
              </a:r>
              <a:r>
                <a:rPr lang="en-US" altLang="zh-CN" sz="2000">
                  <a:solidFill>
                    <a:schemeClr val="tx1"/>
                  </a:solidFill>
                  <a:ea typeface="宋体" pitchFamily="2" charset="-122"/>
                </a:rPr>
                <a:t> </a:t>
              </a:r>
              <a:r>
                <a:rPr lang="en-US" altLang="zh-CN" sz="2600">
                  <a:solidFill>
                    <a:schemeClr val="tx1"/>
                  </a:solidFill>
                  <a:ea typeface="宋体" pitchFamily="2" charset="-122"/>
                </a:rPr>
                <a:t>4</a:t>
              </a:r>
            </a:p>
          </p:txBody>
        </p:sp>
        <p:sp>
          <p:nvSpPr>
            <p:cNvPr id="228366" name="矩形 33"/>
            <p:cNvSpPr>
              <a:spLocks noChangeArrowheads="1"/>
            </p:cNvSpPr>
            <p:nvPr/>
          </p:nvSpPr>
          <p:spPr bwMode="auto">
            <a:xfrm>
              <a:off x="224882" y="1237284"/>
              <a:ext cx="1345257" cy="528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600">
                  <a:solidFill>
                    <a:schemeClr val="tx1"/>
                  </a:solidFill>
                </a:rPr>
                <a:t>3  8  </a:t>
              </a:r>
              <a:r>
                <a:rPr lang="en-US" altLang="zh-CN" sz="500">
                  <a:solidFill>
                    <a:schemeClr val="tx1"/>
                  </a:solidFill>
                </a:rPr>
                <a:t> </a:t>
              </a:r>
              <a:r>
                <a:rPr lang="en-US" altLang="zh-CN" sz="2600">
                  <a:solidFill>
                    <a:schemeClr val="tx1"/>
                  </a:solidFill>
                </a:rPr>
                <a:t>7</a:t>
              </a:r>
            </a:p>
          </p:txBody>
        </p:sp>
        <p:cxnSp>
          <p:nvCxnSpPr>
            <p:cNvPr id="228367" name="直接连接符 34"/>
            <p:cNvCxnSpPr>
              <a:cxnSpLocks noChangeShapeType="1"/>
            </p:cNvCxnSpPr>
            <p:nvPr/>
          </p:nvCxnSpPr>
          <p:spPr bwMode="auto">
            <a:xfrm>
              <a:off x="99497" y="1741340"/>
              <a:ext cx="1800000" cy="0"/>
            </a:xfrm>
            <a:prstGeom prst="line">
              <a:avLst/>
            </a:prstGeom>
            <a:noFill/>
            <a:ln w="28575" cmpd="sng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28368" name="矩形 35"/>
            <p:cNvSpPr>
              <a:spLocks noChangeArrowheads="1"/>
            </p:cNvSpPr>
            <p:nvPr/>
          </p:nvSpPr>
          <p:spPr bwMode="auto">
            <a:xfrm>
              <a:off x="224882" y="1717046"/>
              <a:ext cx="1478551" cy="5726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zh-CN" sz="2600">
                  <a:solidFill>
                    <a:schemeClr val="tx1"/>
                  </a:solidFill>
                </a:rPr>
                <a:t>4  6  4 </a:t>
              </a:r>
              <a:r>
                <a:rPr lang="en-US" altLang="zh-CN" sz="2400">
                  <a:solidFill>
                    <a:schemeClr val="tx1"/>
                  </a:solidFill>
                </a:rPr>
                <a:t> </a:t>
              </a:r>
              <a:r>
                <a:rPr lang="en-US" altLang="zh-CN" sz="2600">
                  <a:solidFill>
                    <a:schemeClr val="tx1"/>
                  </a:solidFill>
                </a:rPr>
                <a:t>4</a:t>
              </a:r>
            </a:p>
          </p:txBody>
        </p:sp>
      </p:grpSp>
      <p:grpSp>
        <p:nvGrpSpPr>
          <p:cNvPr id="228369" name="Group 27"/>
          <p:cNvGrpSpPr>
            <a:grpSpLocks/>
          </p:cNvGrpSpPr>
          <p:nvPr/>
        </p:nvGrpSpPr>
        <p:grpSpPr bwMode="auto">
          <a:xfrm>
            <a:off x="3340100" y="2282825"/>
            <a:ext cx="5048250" cy="1814513"/>
            <a:chOff x="0" y="0"/>
            <a:chExt cx="3180" cy="1143"/>
          </a:xfrm>
        </p:grpSpPr>
        <p:pic>
          <p:nvPicPr>
            <p:cNvPr id="228370" name="Picture 25" descr="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78" y="9"/>
              <a:ext cx="1002" cy="1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8371" name="AutoShape 27"/>
            <p:cNvSpPr>
              <a:spLocks noChangeArrowheads="1"/>
            </p:cNvSpPr>
            <p:nvPr/>
          </p:nvSpPr>
          <p:spPr bwMode="auto">
            <a:xfrm>
              <a:off x="0" y="0"/>
              <a:ext cx="2108" cy="579"/>
            </a:xfrm>
            <a:prstGeom prst="wedgeRoundRectCallout">
              <a:avLst>
                <a:gd name="adj1" fmla="val 57903"/>
                <a:gd name="adj2" fmla="val 24560"/>
                <a:gd name="adj3" fmla="val 16667"/>
              </a:avLst>
            </a:prstGeom>
            <a:solidFill>
              <a:schemeClr val="bg1"/>
            </a:solidFill>
            <a:ln w="19050" cmpd="sng">
              <a:solidFill>
                <a:srgbClr val="3399FF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1pPr>
              <a:lvl2pPr marL="742950" indent="-285750" eaLnBrk="0" hangingPunct="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2pPr>
              <a:lvl3pPr marL="1143000" indent="-228600" eaLnBrk="0" hangingPunct="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3pPr>
              <a:lvl4pPr marL="1600200" indent="-228600" eaLnBrk="0" hangingPunct="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4pPr>
              <a:lvl5pPr marL="2057400" indent="-228600" eaLnBrk="0" hangingPunct="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itchFamily="34" charset="0"/>
                  <a:ea typeface="楷体_GB2312" pitchFamily="1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全校共</a:t>
              </a:r>
              <a:r>
                <a:rPr lang="en-US" altLang="zh-CN" sz="2000">
                  <a:solidFill>
                    <a:schemeClr val="tx1"/>
                  </a:solidFill>
                </a:rPr>
                <a:t>36</a:t>
              </a: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个班，购买这些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zh-CN" altLang="en-US" sz="2000">
                  <a:solidFill>
                    <a:schemeClr val="tx1"/>
                  </a:solidFill>
                  <a:latin typeface="楷体_GB2312" pitchFamily="1" charset="-122"/>
                </a:rPr>
                <a:t>新书一共要花多少钱？</a:t>
              </a:r>
              <a:endParaRPr lang="en-US" altLang="zh-CN" sz="2000">
                <a:solidFill>
                  <a:schemeClr val="tx1"/>
                </a:solidFill>
                <a:latin typeface="楷体_GB2312" pitchFamily="1" charset="-122"/>
              </a:endParaRPr>
            </a:p>
          </p:txBody>
        </p:sp>
      </p:grpSp>
      <p:pic>
        <p:nvPicPr>
          <p:cNvPr id="228372" name="Picture 22" descr="C:\Users\wangwei\AppData\Local\Temp\SNAGHTML9c826b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8100" y="2447925"/>
            <a:ext cx="1325563" cy="123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2746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2283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28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28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28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8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57" grpId="0" autoUpdateAnimBg="0"/>
      <p:bldP spid="228358" grpId="0" autoUpdateAnimBg="0"/>
      <p:bldP spid="228359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标题 5"/>
          <p:cNvSpPr txBox="1">
            <a:spLocks noChangeArrowheads="1"/>
          </p:cNvSpPr>
          <p:nvPr/>
        </p:nvSpPr>
        <p:spPr bwMode="auto">
          <a:xfrm>
            <a:off x="457200" y="417513"/>
            <a:ext cx="6130925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四、布置作业</a:t>
            </a:r>
          </a:p>
        </p:txBody>
      </p:sp>
      <p:sp>
        <p:nvSpPr>
          <p:cNvPr id="229379" name="标题 5"/>
          <p:cNvSpPr txBox="1">
            <a:spLocks noChangeArrowheads="1"/>
          </p:cNvSpPr>
          <p:nvPr/>
        </p:nvSpPr>
        <p:spPr bwMode="auto">
          <a:xfrm>
            <a:off x="744538" y="2006600"/>
            <a:ext cx="7489825" cy="113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zh-CN" altLang="en-US" sz="3200">
                <a:solidFill>
                  <a:srgbClr val="1C1C1C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作业：</a:t>
            </a:r>
            <a:r>
              <a:rPr lang="zh-CN" altLang="en-US" sz="3200">
                <a:solidFill>
                  <a:srgbClr val="1C1C1C"/>
                </a:solidFill>
              </a:rPr>
              <a:t>第</a:t>
            </a:r>
            <a:r>
              <a:rPr lang="en-US" altLang="zh-CN" sz="3200">
                <a:latin typeface="Arial" pitchFamily="34" charset="0"/>
              </a:rPr>
              <a:t>49</a:t>
            </a:r>
            <a:r>
              <a:rPr lang="zh-CN" altLang="en-US" sz="3200"/>
              <a:t>页练习八，第</a:t>
            </a:r>
            <a:r>
              <a:rPr lang="en-US" altLang="zh-CN" sz="3200">
                <a:latin typeface="Arial" pitchFamily="34" charset="0"/>
              </a:rPr>
              <a:t>1</a:t>
            </a:r>
            <a:r>
              <a:rPr lang="zh-CN" altLang="en-US" sz="3200"/>
              <a:t>题、第</a:t>
            </a:r>
            <a:r>
              <a:rPr lang="en-US" altLang="zh-CN" sz="3200">
                <a:latin typeface="Arial" pitchFamily="34" charset="0"/>
              </a:rPr>
              <a:t>2</a:t>
            </a:r>
            <a:r>
              <a:rPr lang="zh-CN" altLang="en-US" sz="3200"/>
              <a:t>题。</a:t>
            </a:r>
            <a:r>
              <a:rPr lang="zh-CN" altLang="en-US" sz="3200">
                <a:solidFill>
                  <a:srgbClr val="1C1C1C"/>
                </a:solidFill>
              </a:rPr>
              <a:t>  </a:t>
            </a:r>
            <a:endParaRPr lang="en-US" altLang="zh-CN" sz="3200">
              <a:solidFill>
                <a:srgbClr val="1C1C1C"/>
              </a:solidFill>
            </a:endParaRPr>
          </a:p>
          <a:p>
            <a:r>
              <a:rPr lang="zh-CN" altLang="en-US" sz="3200">
                <a:solidFill>
                  <a:srgbClr val="1C1C1C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507124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778" name="Rectangle 2"/>
          <p:cNvSpPr>
            <a:spLocks noChangeArrowheads="1"/>
          </p:cNvSpPr>
          <p:nvPr/>
        </p:nvSpPr>
        <p:spPr bwMode="auto">
          <a:xfrm>
            <a:off x="457200" y="417513"/>
            <a:ext cx="8218488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一、创设情境，</a:t>
            </a: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回顾旧知</a:t>
            </a:r>
          </a:p>
        </p:txBody>
      </p:sp>
      <p:sp>
        <p:nvSpPr>
          <p:cNvPr id="203779" name="Rectangle 2"/>
          <p:cNvSpPr>
            <a:spLocks noChangeArrowheads="1"/>
          </p:cNvSpPr>
          <p:nvPr/>
        </p:nvSpPr>
        <p:spPr bwMode="auto">
          <a:xfrm>
            <a:off x="741363" y="3681413"/>
            <a:ext cx="7847012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5. </a:t>
            </a:r>
            <a:r>
              <a:rPr lang="zh-CN" altLang="en-US" sz="2000">
                <a:solidFill>
                  <a:schemeClr val="tx1"/>
                </a:solidFill>
              </a:rPr>
              <a:t>要求：请你用三角尺上的直角判断这些角都是什么角。</a:t>
            </a:r>
          </a:p>
        </p:txBody>
      </p:sp>
      <p:sp>
        <p:nvSpPr>
          <p:cNvPr id="203780" name="Rectangle 2"/>
          <p:cNvSpPr>
            <a:spLocks noChangeArrowheads="1"/>
          </p:cNvSpPr>
          <p:nvPr/>
        </p:nvSpPr>
        <p:spPr bwMode="auto">
          <a:xfrm>
            <a:off x="741363" y="4240213"/>
            <a:ext cx="7847012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6. </a:t>
            </a:r>
            <a:r>
              <a:rPr lang="zh-CN" altLang="en-US" sz="2000">
                <a:solidFill>
                  <a:schemeClr val="tx1"/>
                </a:solidFill>
              </a:rPr>
              <a:t>谈话：看来角只有直角、锐角、钝角这三种。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    预设：还有平角和周角。</a:t>
            </a:r>
          </a:p>
        </p:txBody>
      </p:sp>
      <p:sp>
        <p:nvSpPr>
          <p:cNvPr id="203781" name="Rectangle 2"/>
          <p:cNvSpPr>
            <a:spLocks noChangeArrowheads="1"/>
          </p:cNvSpPr>
          <p:nvPr/>
        </p:nvSpPr>
        <p:spPr bwMode="auto">
          <a:xfrm>
            <a:off x="741363" y="5002213"/>
            <a:ext cx="7847012" cy="698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7. </a:t>
            </a:r>
            <a:r>
              <a:rPr lang="zh-CN" altLang="en-US" sz="2000">
                <a:solidFill>
                  <a:schemeClr val="tx1"/>
                </a:solidFill>
              </a:rPr>
              <a:t>追问：平角和周角？平角和周角什么样？谁能给大家画一画？</a:t>
            </a:r>
            <a:endParaRPr lang="en-US" altLang="zh-CN" sz="200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              （学生在黑板上绘图）</a:t>
            </a:r>
          </a:p>
        </p:txBody>
      </p:sp>
      <p:sp>
        <p:nvSpPr>
          <p:cNvPr id="203782" name="Rectangle 2"/>
          <p:cNvSpPr>
            <a:spLocks noChangeArrowheads="1"/>
          </p:cNvSpPr>
          <p:nvPr/>
        </p:nvSpPr>
        <p:spPr bwMode="auto">
          <a:xfrm>
            <a:off x="741363" y="5799138"/>
            <a:ext cx="7847012" cy="72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8. </a:t>
            </a:r>
            <a:r>
              <a:rPr lang="zh-CN" altLang="en-US" sz="2000">
                <a:solidFill>
                  <a:schemeClr val="tx1"/>
                </a:solidFill>
              </a:rPr>
              <a:t>问题：像一条线，它们真的是角吗？今天我们就来认识并研究</a:t>
            </a:r>
            <a:endParaRPr lang="en-US" altLang="zh-CN" sz="200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               </a:t>
            </a:r>
            <a:r>
              <a:rPr lang="zh-CN" altLang="en-US" sz="2000">
                <a:solidFill>
                  <a:schemeClr val="tx1"/>
                </a:solidFill>
              </a:rPr>
              <a:t>一下平角和周角。</a:t>
            </a:r>
          </a:p>
        </p:txBody>
      </p:sp>
      <p:grpSp>
        <p:nvGrpSpPr>
          <p:cNvPr id="203783" name="Group 7"/>
          <p:cNvGrpSpPr>
            <a:grpSpLocks/>
          </p:cNvGrpSpPr>
          <p:nvPr/>
        </p:nvGrpSpPr>
        <p:grpSpPr bwMode="auto">
          <a:xfrm>
            <a:off x="611188" y="1557338"/>
            <a:ext cx="3673475" cy="1871662"/>
            <a:chOff x="0" y="0"/>
            <a:chExt cx="2314" cy="1179"/>
          </a:xfrm>
        </p:grpSpPr>
        <p:grpSp>
          <p:nvGrpSpPr>
            <p:cNvPr id="203784" name="Group 8"/>
            <p:cNvGrpSpPr>
              <a:grpSpLocks/>
            </p:cNvGrpSpPr>
            <p:nvPr/>
          </p:nvGrpSpPr>
          <p:grpSpPr bwMode="auto">
            <a:xfrm>
              <a:off x="182" y="255"/>
              <a:ext cx="453" cy="356"/>
              <a:chOff x="0" y="0"/>
              <a:chExt cx="453" cy="356"/>
            </a:xfrm>
          </p:grpSpPr>
          <p:sp>
            <p:nvSpPr>
              <p:cNvPr id="203785" name="Line 9"/>
              <p:cNvSpPr>
                <a:spLocks noChangeShapeType="1"/>
              </p:cNvSpPr>
              <p:nvPr/>
            </p:nvSpPr>
            <p:spPr bwMode="auto">
              <a:xfrm>
                <a:off x="0" y="317"/>
                <a:ext cx="453" cy="0"/>
              </a:xfrm>
              <a:prstGeom prst="line">
                <a:avLst/>
              </a:prstGeom>
              <a:noFill/>
              <a:ln w="15875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3786" name="Line 10"/>
              <p:cNvSpPr>
                <a:spLocks noChangeShapeType="1"/>
              </p:cNvSpPr>
              <p:nvPr/>
            </p:nvSpPr>
            <p:spPr bwMode="auto">
              <a:xfrm flipV="1">
                <a:off x="0" y="0"/>
                <a:ext cx="317" cy="317"/>
              </a:xfrm>
              <a:prstGeom prst="line">
                <a:avLst/>
              </a:prstGeom>
              <a:noFill/>
              <a:ln w="15875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3787" name="Arc 11"/>
              <p:cNvSpPr>
                <a:spLocks/>
              </p:cNvSpPr>
              <p:nvPr/>
            </p:nvSpPr>
            <p:spPr bwMode="auto">
              <a:xfrm>
                <a:off x="90" y="226"/>
                <a:ext cx="45" cy="9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3788" name="Text Box 12"/>
              <p:cNvSpPr txBox="1">
                <a:spLocks noChangeArrowheads="1"/>
              </p:cNvSpPr>
              <p:nvPr/>
            </p:nvSpPr>
            <p:spPr bwMode="auto">
              <a:xfrm>
                <a:off x="112" y="90"/>
                <a:ext cx="272" cy="2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800">
                    <a:solidFill>
                      <a:srgbClr val="FF0000"/>
                    </a:solidFill>
                    <a:latin typeface="Arial" pitchFamily="34" charset="0"/>
                  </a:rPr>
                  <a:t>1</a:t>
                </a:r>
              </a:p>
            </p:txBody>
          </p:sp>
        </p:grpSp>
        <p:grpSp>
          <p:nvGrpSpPr>
            <p:cNvPr id="203789" name="Group 13"/>
            <p:cNvGrpSpPr>
              <a:grpSpLocks/>
            </p:cNvGrpSpPr>
            <p:nvPr/>
          </p:nvGrpSpPr>
          <p:grpSpPr bwMode="auto">
            <a:xfrm>
              <a:off x="983" y="0"/>
              <a:ext cx="453" cy="589"/>
              <a:chOff x="0" y="0"/>
              <a:chExt cx="453" cy="589"/>
            </a:xfrm>
          </p:grpSpPr>
          <p:grpSp>
            <p:nvGrpSpPr>
              <p:cNvPr id="203790" name="Group 14"/>
              <p:cNvGrpSpPr>
                <a:grpSpLocks/>
              </p:cNvGrpSpPr>
              <p:nvPr/>
            </p:nvGrpSpPr>
            <p:grpSpPr bwMode="auto">
              <a:xfrm>
                <a:off x="0" y="0"/>
                <a:ext cx="453" cy="589"/>
                <a:chOff x="0" y="0"/>
                <a:chExt cx="453" cy="589"/>
              </a:xfrm>
            </p:grpSpPr>
            <p:sp>
              <p:nvSpPr>
                <p:cNvPr id="203791" name="Line 15"/>
                <p:cNvSpPr>
                  <a:spLocks noChangeShapeType="1"/>
                </p:cNvSpPr>
                <p:nvPr/>
              </p:nvSpPr>
              <p:spPr bwMode="auto">
                <a:xfrm>
                  <a:off x="0" y="589"/>
                  <a:ext cx="453" cy="0"/>
                </a:xfrm>
                <a:prstGeom prst="line">
                  <a:avLst/>
                </a:prstGeom>
                <a:noFill/>
                <a:ln w="15875" cmpd="sng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203792" name="Line 16"/>
                <p:cNvSpPr>
                  <a:spLocks noChangeShapeType="1"/>
                </p:cNvSpPr>
                <p:nvPr/>
              </p:nvSpPr>
              <p:spPr bwMode="auto">
                <a:xfrm flipV="1">
                  <a:off x="0" y="0"/>
                  <a:ext cx="0" cy="589"/>
                </a:xfrm>
                <a:prstGeom prst="line">
                  <a:avLst/>
                </a:prstGeom>
                <a:noFill/>
                <a:ln w="15875" cmpd="sng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203793" name="Arc 17"/>
                <p:cNvSpPr>
                  <a:spLocks/>
                </p:cNvSpPr>
                <p:nvPr/>
              </p:nvSpPr>
              <p:spPr bwMode="auto">
                <a:xfrm>
                  <a:off x="0" y="454"/>
                  <a:ext cx="135" cy="135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 cmpd="sng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203794" name="Text Box 18"/>
              <p:cNvSpPr txBox="1">
                <a:spLocks noChangeArrowheads="1"/>
              </p:cNvSpPr>
              <p:nvPr/>
            </p:nvSpPr>
            <p:spPr bwMode="auto">
              <a:xfrm>
                <a:off x="64" y="272"/>
                <a:ext cx="272" cy="2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800">
                    <a:solidFill>
                      <a:srgbClr val="FF0000"/>
                    </a:solidFill>
                    <a:latin typeface="Arial" pitchFamily="34" charset="0"/>
                  </a:rPr>
                  <a:t>2</a:t>
                </a:r>
              </a:p>
            </p:txBody>
          </p:sp>
        </p:grpSp>
        <p:grpSp>
          <p:nvGrpSpPr>
            <p:cNvPr id="203795" name="Group 19"/>
            <p:cNvGrpSpPr>
              <a:grpSpLocks/>
            </p:cNvGrpSpPr>
            <p:nvPr/>
          </p:nvGrpSpPr>
          <p:grpSpPr bwMode="auto">
            <a:xfrm>
              <a:off x="1679" y="181"/>
              <a:ext cx="407" cy="408"/>
              <a:chOff x="0" y="0"/>
              <a:chExt cx="407" cy="408"/>
            </a:xfrm>
          </p:grpSpPr>
          <p:sp>
            <p:nvSpPr>
              <p:cNvPr id="203796" name="Line 20"/>
              <p:cNvSpPr>
                <a:spLocks noChangeShapeType="1"/>
              </p:cNvSpPr>
              <p:nvPr/>
            </p:nvSpPr>
            <p:spPr bwMode="auto">
              <a:xfrm flipH="1" flipV="1">
                <a:off x="226" y="0"/>
                <a:ext cx="136" cy="408"/>
              </a:xfrm>
              <a:prstGeom prst="line">
                <a:avLst/>
              </a:prstGeom>
              <a:noFill/>
              <a:ln w="15875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3797" name="Line 21"/>
              <p:cNvSpPr>
                <a:spLocks noChangeShapeType="1"/>
              </p:cNvSpPr>
              <p:nvPr/>
            </p:nvSpPr>
            <p:spPr bwMode="auto">
              <a:xfrm flipH="1" flipV="1">
                <a:off x="0" y="227"/>
                <a:ext cx="362" cy="181"/>
              </a:xfrm>
              <a:prstGeom prst="line">
                <a:avLst/>
              </a:prstGeom>
              <a:noFill/>
              <a:ln w="15875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3798" name="Arc 22"/>
              <p:cNvSpPr>
                <a:spLocks/>
              </p:cNvSpPr>
              <p:nvPr/>
            </p:nvSpPr>
            <p:spPr bwMode="auto">
              <a:xfrm rot="17100000">
                <a:off x="287" y="279"/>
                <a:ext cx="100" cy="136"/>
              </a:xfrm>
              <a:custGeom>
                <a:avLst/>
                <a:gdLst>
                  <a:gd name="G0" fmla="+- 0 0 0"/>
                  <a:gd name="G1" fmla="+- 21397 0 0"/>
                  <a:gd name="G2" fmla="+- 21600 0 0"/>
                  <a:gd name="T0" fmla="*/ 2951 w 15903"/>
                  <a:gd name="T1" fmla="*/ 0 h 21397"/>
                  <a:gd name="T2" fmla="*/ 15903 w 15903"/>
                  <a:gd name="T3" fmla="*/ 6780 h 21397"/>
                  <a:gd name="T4" fmla="*/ 0 w 15903"/>
                  <a:gd name="T5" fmla="*/ 21397 h 2139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5903" h="21397" fill="none" extrusionOk="0">
                    <a:moveTo>
                      <a:pt x="2951" y="-1"/>
                    </a:moveTo>
                    <a:cubicBezTo>
                      <a:pt x="7925" y="685"/>
                      <a:pt x="12505" y="3083"/>
                      <a:pt x="15902" y="6780"/>
                    </a:cubicBezTo>
                  </a:path>
                  <a:path w="15903" h="21397" stroke="0" extrusionOk="0">
                    <a:moveTo>
                      <a:pt x="2951" y="-1"/>
                    </a:moveTo>
                    <a:cubicBezTo>
                      <a:pt x="7925" y="685"/>
                      <a:pt x="12505" y="3083"/>
                      <a:pt x="15902" y="6780"/>
                    </a:cubicBezTo>
                    <a:lnTo>
                      <a:pt x="0" y="21397"/>
                    </a:lnTo>
                    <a:close/>
                  </a:path>
                </a:pathLst>
              </a:custGeom>
              <a:noFill/>
              <a:ln w="15875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3799" name="Text Box 23"/>
              <p:cNvSpPr txBox="1">
                <a:spLocks noChangeArrowheads="1"/>
              </p:cNvSpPr>
              <p:nvPr/>
            </p:nvSpPr>
            <p:spPr bwMode="auto">
              <a:xfrm>
                <a:off x="135" y="105"/>
                <a:ext cx="272" cy="2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800">
                    <a:solidFill>
                      <a:srgbClr val="FF0000"/>
                    </a:solidFill>
                    <a:latin typeface="Arial" pitchFamily="34" charset="0"/>
                  </a:rPr>
                  <a:t>3</a:t>
                </a:r>
              </a:p>
            </p:txBody>
          </p:sp>
        </p:grpSp>
        <p:grpSp>
          <p:nvGrpSpPr>
            <p:cNvPr id="203800" name="Group 24"/>
            <p:cNvGrpSpPr>
              <a:grpSpLocks/>
            </p:cNvGrpSpPr>
            <p:nvPr/>
          </p:nvGrpSpPr>
          <p:grpSpPr bwMode="auto">
            <a:xfrm>
              <a:off x="0" y="861"/>
              <a:ext cx="726" cy="318"/>
              <a:chOff x="0" y="0"/>
              <a:chExt cx="726" cy="318"/>
            </a:xfrm>
          </p:grpSpPr>
          <p:grpSp>
            <p:nvGrpSpPr>
              <p:cNvPr id="203801" name="Group 25"/>
              <p:cNvGrpSpPr>
                <a:grpSpLocks/>
              </p:cNvGrpSpPr>
              <p:nvPr/>
            </p:nvGrpSpPr>
            <p:grpSpPr bwMode="auto">
              <a:xfrm>
                <a:off x="0" y="91"/>
                <a:ext cx="726" cy="227"/>
                <a:chOff x="0" y="0"/>
                <a:chExt cx="726" cy="227"/>
              </a:xfrm>
            </p:grpSpPr>
            <p:sp>
              <p:nvSpPr>
                <p:cNvPr id="203802" name="Line 26"/>
                <p:cNvSpPr>
                  <a:spLocks noChangeShapeType="1"/>
                </p:cNvSpPr>
                <p:nvPr/>
              </p:nvSpPr>
              <p:spPr bwMode="auto">
                <a:xfrm flipV="1">
                  <a:off x="363" y="0"/>
                  <a:ext cx="363" cy="227"/>
                </a:xfrm>
                <a:prstGeom prst="line">
                  <a:avLst/>
                </a:prstGeom>
                <a:noFill/>
                <a:ln w="15875" cmpd="sng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203803" name="Line 27"/>
                <p:cNvSpPr>
                  <a:spLocks noChangeShapeType="1"/>
                </p:cNvSpPr>
                <p:nvPr/>
              </p:nvSpPr>
              <p:spPr bwMode="auto">
                <a:xfrm flipH="1" flipV="1">
                  <a:off x="0" y="0"/>
                  <a:ext cx="363" cy="227"/>
                </a:xfrm>
                <a:prstGeom prst="line">
                  <a:avLst/>
                </a:prstGeom>
                <a:noFill/>
                <a:ln w="15875" cmpd="sng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203804" name="Arc 28"/>
                <p:cNvSpPr>
                  <a:spLocks/>
                </p:cNvSpPr>
                <p:nvPr/>
              </p:nvSpPr>
              <p:spPr bwMode="auto">
                <a:xfrm rot="11741154" flipV="1">
                  <a:off x="289" y="145"/>
                  <a:ext cx="182" cy="54"/>
                </a:xfrm>
                <a:custGeom>
                  <a:avLst/>
                  <a:gdLst>
                    <a:gd name="G0" fmla="+- 0 0 0"/>
                    <a:gd name="G1" fmla="+- 21479 0 0"/>
                    <a:gd name="G2" fmla="+- 21600 0 0"/>
                    <a:gd name="T0" fmla="*/ 2281 w 21600"/>
                    <a:gd name="T1" fmla="*/ 0 h 21479"/>
                    <a:gd name="T2" fmla="*/ 21600 w 21600"/>
                    <a:gd name="T3" fmla="*/ 21479 h 21479"/>
                    <a:gd name="T4" fmla="*/ 0 w 21600"/>
                    <a:gd name="T5" fmla="*/ 21479 h 2147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479" fill="none" extrusionOk="0">
                      <a:moveTo>
                        <a:pt x="2281" y="-1"/>
                      </a:moveTo>
                      <a:cubicBezTo>
                        <a:pt x="13265" y="1166"/>
                        <a:pt x="21600" y="10432"/>
                        <a:pt x="21600" y="21479"/>
                      </a:cubicBezTo>
                    </a:path>
                    <a:path w="21600" h="21479" stroke="0" extrusionOk="0">
                      <a:moveTo>
                        <a:pt x="2281" y="-1"/>
                      </a:moveTo>
                      <a:cubicBezTo>
                        <a:pt x="13265" y="1166"/>
                        <a:pt x="21600" y="10432"/>
                        <a:pt x="21600" y="21479"/>
                      </a:cubicBezTo>
                      <a:lnTo>
                        <a:pt x="0" y="21479"/>
                      </a:lnTo>
                      <a:close/>
                    </a:path>
                  </a:pathLst>
                </a:custGeom>
                <a:noFill/>
                <a:ln w="15875" cmpd="sng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203805" name="Text Box 29"/>
              <p:cNvSpPr txBox="1">
                <a:spLocks noChangeArrowheads="1"/>
              </p:cNvSpPr>
              <p:nvPr/>
            </p:nvSpPr>
            <p:spPr bwMode="auto">
              <a:xfrm>
                <a:off x="272" y="0"/>
                <a:ext cx="227" cy="2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800">
                    <a:solidFill>
                      <a:srgbClr val="FF0000"/>
                    </a:solidFill>
                    <a:latin typeface="Arial" pitchFamily="34" charset="0"/>
                  </a:rPr>
                  <a:t>4</a:t>
                </a:r>
              </a:p>
            </p:txBody>
          </p:sp>
        </p:grpSp>
        <p:grpSp>
          <p:nvGrpSpPr>
            <p:cNvPr id="203806" name="Group 30"/>
            <p:cNvGrpSpPr>
              <a:grpSpLocks/>
            </p:cNvGrpSpPr>
            <p:nvPr/>
          </p:nvGrpSpPr>
          <p:grpSpPr bwMode="auto">
            <a:xfrm>
              <a:off x="998" y="816"/>
              <a:ext cx="454" cy="353"/>
              <a:chOff x="0" y="0"/>
              <a:chExt cx="454" cy="353"/>
            </a:xfrm>
          </p:grpSpPr>
          <p:grpSp>
            <p:nvGrpSpPr>
              <p:cNvPr id="203807" name="Group 31"/>
              <p:cNvGrpSpPr>
                <a:grpSpLocks/>
              </p:cNvGrpSpPr>
              <p:nvPr/>
            </p:nvGrpSpPr>
            <p:grpSpPr bwMode="auto">
              <a:xfrm>
                <a:off x="0" y="0"/>
                <a:ext cx="454" cy="318"/>
                <a:chOff x="0" y="0"/>
                <a:chExt cx="454" cy="318"/>
              </a:xfrm>
            </p:grpSpPr>
            <p:sp>
              <p:nvSpPr>
                <p:cNvPr id="203808" name="Line 32"/>
                <p:cNvSpPr>
                  <a:spLocks noChangeShapeType="1"/>
                </p:cNvSpPr>
                <p:nvPr/>
              </p:nvSpPr>
              <p:spPr bwMode="auto">
                <a:xfrm>
                  <a:off x="0" y="318"/>
                  <a:ext cx="454" cy="0"/>
                </a:xfrm>
                <a:prstGeom prst="line">
                  <a:avLst/>
                </a:prstGeom>
                <a:noFill/>
                <a:ln w="15875" cmpd="sng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203809" name="Line 33"/>
                <p:cNvSpPr>
                  <a:spLocks noChangeShapeType="1"/>
                </p:cNvSpPr>
                <p:nvPr/>
              </p:nvSpPr>
              <p:spPr bwMode="auto">
                <a:xfrm flipV="1">
                  <a:off x="0" y="0"/>
                  <a:ext cx="318" cy="318"/>
                </a:xfrm>
                <a:prstGeom prst="line">
                  <a:avLst/>
                </a:prstGeom>
                <a:noFill/>
                <a:ln w="15875" cmpd="sng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anchor="ctr"/>
                <a:lstStyle/>
                <a:p>
                  <a:endParaRPr lang="zh-CN" altLang="en-US"/>
                </a:p>
              </p:txBody>
            </p:sp>
            <p:sp>
              <p:nvSpPr>
                <p:cNvPr id="203810" name="Arc 34"/>
                <p:cNvSpPr>
                  <a:spLocks/>
                </p:cNvSpPr>
                <p:nvPr/>
              </p:nvSpPr>
              <p:spPr bwMode="auto">
                <a:xfrm>
                  <a:off x="91" y="227"/>
                  <a:ext cx="45" cy="91"/>
                </a:xfrm>
                <a:custGeom>
                  <a:avLst/>
                  <a:gdLst>
                    <a:gd name="G0" fmla="+- 0 0 0"/>
                    <a:gd name="G1" fmla="+- 21600 0 0"/>
                    <a:gd name="G2" fmla="+- 21600 0 0"/>
                    <a:gd name="T0" fmla="*/ 0 w 21600"/>
                    <a:gd name="T1" fmla="*/ 0 h 21600"/>
                    <a:gd name="T2" fmla="*/ 21600 w 21600"/>
                    <a:gd name="T3" fmla="*/ 21600 h 21600"/>
                    <a:gd name="T4" fmla="*/ 0 w 21600"/>
                    <a:gd name="T5" fmla="*/ 21600 h 216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</a:cxnLst>
                  <a:rect l="0" t="0" r="r" b="b"/>
                  <a:pathLst>
                    <a:path w="21600" h="21600" fill="none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</a:path>
                    <a:path w="21600" h="21600" stroke="0" extrusionOk="0">
                      <a:moveTo>
                        <a:pt x="-1" y="0"/>
                      </a:moveTo>
                      <a:cubicBezTo>
                        <a:pt x="11929" y="0"/>
                        <a:pt x="21600" y="9670"/>
                        <a:pt x="21600" y="21600"/>
                      </a:cubicBezTo>
                      <a:lnTo>
                        <a:pt x="0" y="21600"/>
                      </a:lnTo>
                      <a:close/>
                    </a:path>
                  </a:pathLst>
                </a:custGeom>
                <a:noFill/>
                <a:ln w="15875" cmpd="sng">
                  <a:solidFill>
                    <a:srgbClr val="FF0000"/>
                  </a:solidFill>
                  <a:round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CC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sp>
            <p:nvSpPr>
              <p:cNvPr id="203811" name="Text Box 35"/>
              <p:cNvSpPr txBox="1">
                <a:spLocks noChangeArrowheads="1"/>
              </p:cNvSpPr>
              <p:nvPr/>
            </p:nvSpPr>
            <p:spPr bwMode="auto">
              <a:xfrm>
                <a:off x="109" y="87"/>
                <a:ext cx="227" cy="2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800">
                    <a:solidFill>
                      <a:srgbClr val="FF0000"/>
                    </a:solidFill>
                    <a:latin typeface="Arial" pitchFamily="34" charset="0"/>
                  </a:rPr>
                  <a:t>5</a:t>
                </a:r>
              </a:p>
            </p:txBody>
          </p:sp>
        </p:grpSp>
        <p:grpSp>
          <p:nvGrpSpPr>
            <p:cNvPr id="203812" name="Group 36"/>
            <p:cNvGrpSpPr>
              <a:grpSpLocks/>
            </p:cNvGrpSpPr>
            <p:nvPr/>
          </p:nvGrpSpPr>
          <p:grpSpPr bwMode="auto">
            <a:xfrm>
              <a:off x="1588" y="725"/>
              <a:ext cx="726" cy="409"/>
              <a:chOff x="0" y="0"/>
              <a:chExt cx="726" cy="409"/>
            </a:xfrm>
          </p:grpSpPr>
          <p:sp>
            <p:nvSpPr>
              <p:cNvPr id="203813" name="Line 37"/>
              <p:cNvSpPr>
                <a:spLocks noChangeShapeType="1"/>
              </p:cNvSpPr>
              <p:nvPr/>
            </p:nvSpPr>
            <p:spPr bwMode="auto">
              <a:xfrm>
                <a:off x="272" y="409"/>
                <a:ext cx="454" cy="0"/>
              </a:xfrm>
              <a:prstGeom prst="line">
                <a:avLst/>
              </a:prstGeom>
              <a:noFill/>
              <a:ln w="15875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3814" name="Line 38"/>
              <p:cNvSpPr>
                <a:spLocks noChangeShapeType="1"/>
              </p:cNvSpPr>
              <p:nvPr/>
            </p:nvSpPr>
            <p:spPr bwMode="auto">
              <a:xfrm flipH="1" flipV="1">
                <a:off x="0" y="0"/>
                <a:ext cx="272" cy="409"/>
              </a:xfrm>
              <a:prstGeom prst="line">
                <a:avLst/>
              </a:prstGeom>
              <a:noFill/>
              <a:ln w="15875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3815" name="Arc 39"/>
              <p:cNvSpPr>
                <a:spLocks/>
              </p:cNvSpPr>
              <p:nvPr/>
            </p:nvSpPr>
            <p:spPr bwMode="auto">
              <a:xfrm>
                <a:off x="213" y="318"/>
                <a:ext cx="152" cy="86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15875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03816" name="Text Box 40"/>
              <p:cNvSpPr txBox="1">
                <a:spLocks noChangeArrowheads="1"/>
              </p:cNvSpPr>
              <p:nvPr/>
            </p:nvSpPr>
            <p:spPr bwMode="auto">
              <a:xfrm>
                <a:off x="232" y="95"/>
                <a:ext cx="227" cy="26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altLang="zh-CN" sz="1800">
                    <a:solidFill>
                      <a:srgbClr val="FF0000"/>
                    </a:solidFill>
                    <a:latin typeface="Arial" pitchFamily="34" charset="0"/>
                  </a:rPr>
                  <a:t>6</a:t>
                </a:r>
              </a:p>
            </p:txBody>
          </p:sp>
        </p:grpSp>
      </p:grpSp>
      <p:grpSp>
        <p:nvGrpSpPr>
          <p:cNvPr id="203817" name="Group 41"/>
          <p:cNvGrpSpPr>
            <a:grpSpLocks noChangeAspect="1"/>
          </p:cNvGrpSpPr>
          <p:nvPr/>
        </p:nvGrpSpPr>
        <p:grpSpPr bwMode="auto">
          <a:xfrm>
            <a:off x="4211638" y="2060575"/>
            <a:ext cx="4608512" cy="1081088"/>
            <a:chOff x="0" y="0"/>
            <a:chExt cx="2903" cy="681"/>
          </a:xfrm>
        </p:grpSpPr>
        <p:pic>
          <p:nvPicPr>
            <p:cNvPr id="203818" name="Picture 42" descr="三角尺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47" cy="6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3819" name="Picture 43" descr="三角尺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536" y="1"/>
              <a:ext cx="1367" cy="6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03820" name="Rectangle 44"/>
          <p:cNvSpPr>
            <a:spLocks noChangeArrowheads="1"/>
          </p:cNvSpPr>
          <p:nvPr/>
        </p:nvSpPr>
        <p:spPr bwMode="auto">
          <a:xfrm>
            <a:off x="3419475" y="46482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  <p:sp>
        <p:nvSpPr>
          <p:cNvPr id="203821" name="Rectangle 45"/>
          <p:cNvSpPr>
            <a:spLocks noChangeArrowheads="1"/>
          </p:cNvSpPr>
          <p:nvPr/>
        </p:nvSpPr>
        <p:spPr bwMode="auto">
          <a:xfrm>
            <a:off x="3635375" y="4864100"/>
            <a:ext cx="666750" cy="128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">
                <a:solidFill>
                  <a:schemeClr val="bg1"/>
                </a:solidFill>
              </a:rPr>
              <a:t>绿色圃中小学教育网</a:t>
            </a:r>
            <a:r>
              <a:rPr lang="en-US" altLang="zh-CN" sz="200">
                <a:solidFill>
                  <a:schemeClr val="bg1"/>
                </a:solidFill>
              </a:rPr>
              <a:t>http://www.lspjy.com</a:t>
            </a:r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23828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37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3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378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37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3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3779" grpId="0" autoUpdateAnimBg="0"/>
      <p:bldP spid="203781" grpId="0" autoUpdateAnimBg="0"/>
      <p:bldP spid="203782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ChangeArrowheads="1"/>
          </p:cNvSpPr>
          <p:nvPr/>
        </p:nvSpPr>
        <p:spPr bwMode="auto">
          <a:xfrm>
            <a:off x="395288" y="1698625"/>
            <a:ext cx="7777162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chemeClr val="tx1"/>
                </a:solidFill>
                <a:latin typeface="楷体_GB2312" pitchFamily="1" charset="-122"/>
              </a:rPr>
              <a:t>（一）</a:t>
            </a:r>
            <a:r>
              <a:rPr lang="zh-CN" altLang="zh-CN" sz="3000">
                <a:solidFill>
                  <a:schemeClr val="tx1"/>
                </a:solidFill>
              </a:rPr>
              <a:t>在静态中认识平角</a:t>
            </a:r>
            <a:endParaRPr lang="zh-CN" altLang="zh-CN" sz="3600" b="0">
              <a:solidFill>
                <a:schemeClr val="tx1"/>
              </a:solidFill>
            </a:endParaRPr>
          </a:p>
        </p:txBody>
      </p:sp>
      <p:sp>
        <p:nvSpPr>
          <p:cNvPr id="204803" name="Rectangle 2"/>
          <p:cNvSpPr>
            <a:spLocks noChangeArrowheads="1"/>
          </p:cNvSpPr>
          <p:nvPr/>
        </p:nvSpPr>
        <p:spPr bwMode="auto">
          <a:xfrm>
            <a:off x="631825" y="2638425"/>
            <a:ext cx="7072313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1. </a:t>
            </a:r>
            <a:r>
              <a:rPr lang="zh-CN" altLang="en-US" sz="2000">
                <a:solidFill>
                  <a:schemeClr val="tx1"/>
                </a:solidFill>
              </a:rPr>
              <a:t>问题：平角是什么样的呢？你们能动手画一画平角吗？</a:t>
            </a:r>
          </a:p>
        </p:txBody>
      </p:sp>
      <p:sp>
        <p:nvSpPr>
          <p:cNvPr id="204804" name="Rectangle 2"/>
          <p:cNvSpPr>
            <a:spLocks noChangeArrowheads="1"/>
          </p:cNvSpPr>
          <p:nvPr/>
        </p:nvSpPr>
        <p:spPr bwMode="auto">
          <a:xfrm>
            <a:off x="631825" y="3300413"/>
            <a:ext cx="6748463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2.</a:t>
            </a:r>
            <a:r>
              <a:rPr lang="zh-CN" altLang="en-US" sz="2000">
                <a:solidFill>
                  <a:schemeClr val="tx1"/>
                </a:solidFill>
              </a:rPr>
              <a:t> 学生展示所画的平角。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    预设：</a:t>
            </a:r>
            <a:r>
              <a:rPr lang="zh-CN" altLang="en-US" sz="2000" b="0">
                <a:solidFill>
                  <a:schemeClr val="tx1"/>
                </a:solidFill>
              </a:rPr>
              <a:t> </a:t>
            </a:r>
            <a:endParaRPr lang="en-US" altLang="zh-CN" sz="2000" b="0">
              <a:solidFill>
                <a:schemeClr val="tx1"/>
              </a:solidFill>
            </a:endParaRPr>
          </a:p>
        </p:txBody>
      </p:sp>
      <p:sp>
        <p:nvSpPr>
          <p:cNvPr id="204805" name="Rectangle 2"/>
          <p:cNvSpPr>
            <a:spLocks noChangeArrowheads="1"/>
          </p:cNvSpPr>
          <p:nvPr/>
        </p:nvSpPr>
        <p:spPr bwMode="auto">
          <a:xfrm>
            <a:off x="631825" y="4506913"/>
            <a:ext cx="81216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685800" indent="-685800"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3. </a:t>
            </a:r>
            <a:r>
              <a:rPr lang="zh-CN" altLang="en-US" sz="2000">
                <a:solidFill>
                  <a:schemeClr val="tx1"/>
                </a:solidFill>
              </a:rPr>
              <a:t>针对预设①追问：这个是不是角呢？你是用什么方式判断角的？</a:t>
            </a:r>
            <a:endParaRPr lang="en-US" altLang="zh-CN" sz="2000">
              <a:solidFill>
                <a:schemeClr val="tx1"/>
              </a:solidFill>
            </a:endParaRPr>
          </a:p>
        </p:txBody>
      </p:sp>
      <p:sp>
        <p:nvSpPr>
          <p:cNvPr id="204806" name="Rectangle 2"/>
          <p:cNvSpPr>
            <a:spLocks noChangeArrowheads="1"/>
          </p:cNvSpPr>
          <p:nvPr/>
        </p:nvSpPr>
        <p:spPr bwMode="auto">
          <a:xfrm>
            <a:off x="457200" y="417513"/>
            <a:ext cx="8218488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二、</a:t>
            </a: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在静态和动态中认识平角</a:t>
            </a:r>
          </a:p>
        </p:txBody>
      </p:sp>
      <p:sp>
        <p:nvSpPr>
          <p:cNvPr id="204807" name="Rectangle 2"/>
          <p:cNvSpPr>
            <a:spLocks noChangeArrowheads="1"/>
          </p:cNvSpPr>
          <p:nvPr/>
        </p:nvSpPr>
        <p:spPr bwMode="auto">
          <a:xfrm>
            <a:off x="631825" y="5948363"/>
            <a:ext cx="7847013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5. </a:t>
            </a:r>
            <a:r>
              <a:rPr lang="zh-CN" altLang="en-US" sz="2000">
                <a:solidFill>
                  <a:schemeClr val="tx1"/>
                </a:solidFill>
              </a:rPr>
              <a:t>追问：你能指一指平角的顶点和边吗？</a:t>
            </a:r>
          </a:p>
        </p:txBody>
      </p:sp>
      <p:sp>
        <p:nvSpPr>
          <p:cNvPr id="204808" name="Rectangle 2"/>
          <p:cNvSpPr>
            <a:spLocks noChangeArrowheads="1"/>
          </p:cNvSpPr>
          <p:nvPr/>
        </p:nvSpPr>
        <p:spPr bwMode="auto">
          <a:xfrm>
            <a:off x="612775" y="5019675"/>
            <a:ext cx="8531225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685800" indent="-685800"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4. </a:t>
            </a:r>
            <a:r>
              <a:rPr lang="zh-CN" altLang="en-US" sz="2000">
                <a:solidFill>
                  <a:schemeClr val="tx1"/>
                </a:solidFill>
              </a:rPr>
              <a:t>小结：通过角的定义我们知道：角是从一个顶点引出的两条射线所组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               成的图形。一个角必须满足有一个顶点和两条边这两个条件。</a:t>
            </a:r>
            <a:endParaRPr lang="en-US" altLang="zh-CN" sz="2000">
              <a:solidFill>
                <a:schemeClr val="tx1"/>
              </a:solidFill>
            </a:endParaRPr>
          </a:p>
        </p:txBody>
      </p:sp>
      <p:grpSp>
        <p:nvGrpSpPr>
          <p:cNvPr id="204809" name="Group 9"/>
          <p:cNvGrpSpPr>
            <a:grpSpLocks/>
          </p:cNvGrpSpPr>
          <p:nvPr/>
        </p:nvGrpSpPr>
        <p:grpSpPr bwMode="auto">
          <a:xfrm>
            <a:off x="1644650" y="3559175"/>
            <a:ext cx="2601913" cy="849313"/>
            <a:chOff x="0" y="0"/>
            <a:chExt cx="1639" cy="535"/>
          </a:xfrm>
        </p:grpSpPr>
        <p:sp>
          <p:nvSpPr>
            <p:cNvPr id="204810" name="Line 10"/>
            <p:cNvSpPr>
              <a:spLocks noChangeShapeType="1"/>
            </p:cNvSpPr>
            <p:nvPr/>
          </p:nvSpPr>
          <p:spPr bwMode="auto">
            <a:xfrm>
              <a:off x="233" y="190"/>
              <a:ext cx="1406" cy="0"/>
            </a:xfrm>
            <a:prstGeom prst="line">
              <a:avLst/>
            </a:prstGeom>
            <a:noFill/>
            <a:ln w="15875" cmpd="sng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grpSp>
          <p:nvGrpSpPr>
            <p:cNvPr id="204811" name="Group 11"/>
            <p:cNvGrpSpPr>
              <a:grpSpLocks/>
            </p:cNvGrpSpPr>
            <p:nvPr/>
          </p:nvGrpSpPr>
          <p:grpSpPr bwMode="auto">
            <a:xfrm>
              <a:off x="233" y="402"/>
              <a:ext cx="1406" cy="45"/>
              <a:chOff x="0" y="0"/>
              <a:chExt cx="1406" cy="45"/>
            </a:xfrm>
          </p:grpSpPr>
          <p:sp>
            <p:nvSpPr>
              <p:cNvPr id="204812" name="Line 12"/>
              <p:cNvSpPr>
                <a:spLocks noChangeShapeType="1"/>
              </p:cNvSpPr>
              <p:nvPr/>
            </p:nvSpPr>
            <p:spPr bwMode="auto">
              <a:xfrm>
                <a:off x="0" y="24"/>
                <a:ext cx="1406" cy="0"/>
              </a:xfrm>
              <a:prstGeom prst="line">
                <a:avLst/>
              </a:prstGeom>
              <a:noFill/>
              <a:ln w="15875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anchor="ctr"/>
              <a:lstStyle/>
              <a:p>
                <a:endParaRPr lang="zh-CN" altLang="en-US"/>
              </a:p>
            </p:txBody>
          </p:sp>
          <p:sp>
            <p:nvSpPr>
              <p:cNvPr id="204813" name="Oval 13"/>
              <p:cNvSpPr>
                <a:spLocks noChangeArrowheads="1"/>
              </p:cNvSpPr>
              <p:nvPr/>
            </p:nvSpPr>
            <p:spPr bwMode="auto">
              <a:xfrm>
                <a:off x="635" y="0"/>
                <a:ext cx="46" cy="45"/>
              </a:xfrm>
              <a:prstGeom prst="ellipse">
                <a:avLst/>
              </a:prstGeom>
              <a:solidFill>
                <a:srgbClr val="FF0000"/>
              </a:solidFill>
              <a:ln w="12700" cmpd="sng">
                <a:solidFill>
                  <a:srgbClr val="FF0000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04814" name="Text Box 14"/>
            <p:cNvSpPr txBox="1">
              <a:spLocks noChangeArrowheads="1"/>
            </p:cNvSpPr>
            <p:nvPr/>
          </p:nvSpPr>
          <p:spPr bwMode="auto">
            <a:xfrm>
              <a:off x="0" y="0"/>
              <a:ext cx="31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/>
                <a:t>①</a:t>
              </a:r>
            </a:p>
          </p:txBody>
        </p:sp>
        <p:sp>
          <p:nvSpPr>
            <p:cNvPr id="204815" name="Text Box 15"/>
            <p:cNvSpPr txBox="1">
              <a:spLocks noChangeArrowheads="1"/>
            </p:cNvSpPr>
            <p:nvPr/>
          </p:nvSpPr>
          <p:spPr bwMode="auto">
            <a:xfrm>
              <a:off x="0" y="247"/>
              <a:ext cx="318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altLang="zh-CN"/>
                <a:t>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609878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48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48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48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048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048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048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048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03" grpId="0" autoUpdateAnimBg="0"/>
      <p:bldP spid="204805" grpId="0" autoUpdateAnimBg="0"/>
      <p:bldP spid="204807" grpId="0" autoUpdateAnimBg="0"/>
      <p:bldP spid="204808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ChangeArrowheads="1"/>
          </p:cNvSpPr>
          <p:nvPr/>
        </p:nvSpPr>
        <p:spPr bwMode="auto">
          <a:xfrm>
            <a:off x="395288" y="1700213"/>
            <a:ext cx="77771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chemeClr val="tx1"/>
                </a:solidFill>
                <a:latin typeface="楷体_GB2312" pitchFamily="1" charset="-122"/>
              </a:rPr>
              <a:t>（二）</a:t>
            </a:r>
            <a:r>
              <a:rPr lang="zh-CN" altLang="zh-CN" sz="3000">
                <a:solidFill>
                  <a:schemeClr val="tx1"/>
                </a:solidFill>
              </a:rPr>
              <a:t>在动态中认识平角</a:t>
            </a:r>
            <a:endParaRPr lang="zh-CN" altLang="zh-CN" sz="3600" b="0">
              <a:solidFill>
                <a:schemeClr val="tx1"/>
              </a:solidFill>
            </a:endParaRPr>
          </a:p>
        </p:txBody>
      </p:sp>
      <p:sp>
        <p:nvSpPr>
          <p:cNvPr id="205827" name="Rectangle 2"/>
          <p:cNvSpPr>
            <a:spLocks noChangeArrowheads="1"/>
          </p:cNvSpPr>
          <p:nvPr/>
        </p:nvSpPr>
        <p:spPr bwMode="auto">
          <a:xfrm>
            <a:off x="457200" y="417513"/>
            <a:ext cx="8218488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二、</a:t>
            </a: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在静态和动态中认识平角</a:t>
            </a:r>
          </a:p>
        </p:txBody>
      </p:sp>
      <p:sp>
        <p:nvSpPr>
          <p:cNvPr id="205828" name="Rectangle 2"/>
          <p:cNvSpPr>
            <a:spLocks noChangeArrowheads="1"/>
          </p:cNvSpPr>
          <p:nvPr/>
        </p:nvSpPr>
        <p:spPr bwMode="auto">
          <a:xfrm>
            <a:off x="431800" y="2786063"/>
            <a:ext cx="75247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tx1"/>
                </a:solidFill>
              </a:rPr>
              <a:t>1. </a:t>
            </a:r>
            <a:r>
              <a:rPr lang="zh-CN" altLang="en-US" sz="1800">
                <a:solidFill>
                  <a:schemeClr val="tx1"/>
                </a:solidFill>
              </a:rPr>
              <a:t>问题：我们刚刚认识了平角，平角到底是怎样形成的呢？  </a:t>
            </a:r>
            <a:endParaRPr lang="en-US" altLang="zh-CN" sz="180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chemeClr val="tx1"/>
                </a:solidFill>
              </a:rPr>
              <a:t>              （折扇动态演示平角形成过程）</a:t>
            </a:r>
          </a:p>
        </p:txBody>
      </p:sp>
      <p:sp>
        <p:nvSpPr>
          <p:cNvPr id="205829" name="Rectangle 2"/>
          <p:cNvSpPr>
            <a:spLocks noChangeArrowheads="1"/>
          </p:cNvSpPr>
          <p:nvPr/>
        </p:nvSpPr>
        <p:spPr bwMode="auto">
          <a:xfrm>
            <a:off x="431800" y="3465513"/>
            <a:ext cx="8064500" cy="639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tx1"/>
                </a:solidFill>
              </a:rPr>
              <a:t>2. </a:t>
            </a:r>
            <a:r>
              <a:rPr lang="zh-CN" altLang="en-US" sz="1800">
                <a:solidFill>
                  <a:schemeClr val="tx1"/>
                </a:solidFill>
              </a:rPr>
              <a:t>问题：你能用自己的话说一说平角是怎样形成的吗？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chemeClr val="tx1"/>
                </a:solidFill>
              </a:rPr>
              <a:t>    预设：平角是一条边旋转到与另一条边成一条直线后产生的。</a:t>
            </a:r>
            <a:r>
              <a:rPr lang="zh-CN" altLang="en-US" sz="1800" b="0">
                <a:solidFill>
                  <a:schemeClr val="tx1"/>
                </a:solidFill>
              </a:rPr>
              <a:t> </a:t>
            </a:r>
            <a:endParaRPr lang="en-US" altLang="zh-CN" sz="1800" b="0">
              <a:solidFill>
                <a:schemeClr val="tx1"/>
              </a:solidFill>
            </a:endParaRPr>
          </a:p>
        </p:txBody>
      </p:sp>
      <p:sp>
        <p:nvSpPr>
          <p:cNvPr id="205830" name="Rectangle 2"/>
          <p:cNvSpPr>
            <a:spLocks noChangeArrowheads="1"/>
          </p:cNvSpPr>
          <p:nvPr/>
        </p:nvSpPr>
        <p:spPr bwMode="auto">
          <a:xfrm>
            <a:off x="431800" y="4835525"/>
            <a:ext cx="7056438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tx1"/>
                </a:solidFill>
              </a:rPr>
              <a:t>4. </a:t>
            </a:r>
            <a:r>
              <a:rPr lang="zh-CN" altLang="en-US" sz="1800">
                <a:solidFill>
                  <a:schemeClr val="tx1"/>
                </a:solidFill>
              </a:rPr>
              <a:t>问题：平角的角到底在哪里？教师同时画出角的符号。</a:t>
            </a:r>
            <a:endParaRPr lang="en-US" altLang="zh-CN" sz="1800">
              <a:solidFill>
                <a:schemeClr val="tx1"/>
              </a:solidFill>
            </a:endParaRPr>
          </a:p>
        </p:txBody>
      </p:sp>
      <p:sp>
        <p:nvSpPr>
          <p:cNvPr id="205831" name="Rectangle 2"/>
          <p:cNvSpPr>
            <a:spLocks noChangeArrowheads="1"/>
          </p:cNvSpPr>
          <p:nvPr/>
        </p:nvSpPr>
        <p:spPr bwMode="auto">
          <a:xfrm>
            <a:off x="431800" y="4124325"/>
            <a:ext cx="7885113" cy="709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tx1"/>
                </a:solidFill>
              </a:rPr>
              <a:t>3. </a:t>
            </a:r>
            <a:r>
              <a:rPr lang="zh-CN" altLang="en-US" sz="1800">
                <a:solidFill>
                  <a:schemeClr val="tx1"/>
                </a:solidFill>
              </a:rPr>
              <a:t>小结：通过观察我们发现平角是由一条射线绕它的端点旋转，当成</a:t>
            </a:r>
            <a:endParaRPr lang="en-US" altLang="zh-CN" sz="180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tx1"/>
                </a:solidFill>
              </a:rPr>
              <a:t>               </a:t>
            </a:r>
            <a:r>
              <a:rPr lang="zh-CN" altLang="en-US" sz="1800">
                <a:solidFill>
                  <a:schemeClr val="tx1"/>
                </a:solidFill>
              </a:rPr>
              <a:t>一条直线时就形成了平角。（教师板书平角的画法）</a:t>
            </a:r>
            <a:r>
              <a:rPr lang="zh-CN" altLang="en-US" sz="1800" b="0">
                <a:solidFill>
                  <a:schemeClr val="tx1"/>
                </a:solidFill>
              </a:rPr>
              <a:t> </a:t>
            </a:r>
            <a:endParaRPr lang="en-US" altLang="zh-CN" sz="1800" b="0">
              <a:solidFill>
                <a:schemeClr val="tx1"/>
              </a:solidFill>
            </a:endParaRPr>
          </a:p>
        </p:txBody>
      </p:sp>
      <p:sp>
        <p:nvSpPr>
          <p:cNvPr id="205832" name="Rectangle 2"/>
          <p:cNvSpPr>
            <a:spLocks noChangeArrowheads="1"/>
          </p:cNvSpPr>
          <p:nvPr/>
        </p:nvSpPr>
        <p:spPr bwMode="auto">
          <a:xfrm>
            <a:off x="431800" y="5167313"/>
            <a:ext cx="8315325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tx1"/>
                </a:solidFill>
              </a:rPr>
              <a:t>5. </a:t>
            </a:r>
            <a:r>
              <a:rPr lang="zh-CN" altLang="en-US" sz="1800">
                <a:solidFill>
                  <a:schemeClr val="tx1"/>
                </a:solidFill>
              </a:rPr>
              <a:t>问题：以往认识的角似乎都是尖尖的，那平角还是角吗？为什么？</a:t>
            </a:r>
            <a:endParaRPr lang="en-US" altLang="zh-CN" sz="1800">
              <a:solidFill>
                <a:schemeClr val="tx1"/>
              </a:solidFill>
            </a:endParaRPr>
          </a:p>
        </p:txBody>
      </p:sp>
      <p:sp>
        <p:nvSpPr>
          <p:cNvPr id="205833" name="Rectangle 2"/>
          <p:cNvSpPr>
            <a:spLocks noChangeArrowheads="1"/>
          </p:cNvSpPr>
          <p:nvPr/>
        </p:nvSpPr>
        <p:spPr bwMode="auto">
          <a:xfrm>
            <a:off x="431800" y="5580063"/>
            <a:ext cx="8388350" cy="62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tx1"/>
                </a:solidFill>
              </a:rPr>
              <a:t>6. </a:t>
            </a:r>
            <a:r>
              <a:rPr lang="zh-CN" altLang="en-US" sz="1800">
                <a:solidFill>
                  <a:schemeClr val="tx1"/>
                </a:solidFill>
              </a:rPr>
              <a:t>问题：观察平角，你有什么发现？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1800">
                <a:solidFill>
                  <a:schemeClr val="tx1"/>
                </a:solidFill>
              </a:rPr>
              <a:t>    预设：平角可以由两个直角组成。</a:t>
            </a:r>
            <a:endParaRPr lang="en-US" altLang="zh-CN" sz="1800" b="0">
              <a:solidFill>
                <a:schemeClr val="tx1"/>
              </a:solidFill>
            </a:endParaRPr>
          </a:p>
        </p:txBody>
      </p:sp>
      <p:sp>
        <p:nvSpPr>
          <p:cNvPr id="205834" name="Rectangle 2"/>
          <p:cNvSpPr>
            <a:spLocks noChangeArrowheads="1"/>
          </p:cNvSpPr>
          <p:nvPr/>
        </p:nvSpPr>
        <p:spPr bwMode="auto">
          <a:xfrm>
            <a:off x="431800" y="6219825"/>
            <a:ext cx="7453313" cy="342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chemeClr val="tx1"/>
                </a:solidFill>
              </a:rPr>
              <a:t>7. </a:t>
            </a:r>
            <a:r>
              <a:rPr lang="zh-CN" altLang="en-US" sz="1800">
                <a:solidFill>
                  <a:schemeClr val="tx1"/>
                </a:solidFill>
              </a:rPr>
              <a:t>追问：平角是多少度呢？（板书：</a:t>
            </a:r>
            <a:r>
              <a:rPr lang="en-US" altLang="zh-CN" sz="1800">
                <a:solidFill>
                  <a:schemeClr val="tx1"/>
                </a:solidFill>
              </a:rPr>
              <a:t>1</a:t>
            </a:r>
            <a:r>
              <a:rPr lang="zh-CN" altLang="en-US" sz="1800">
                <a:solidFill>
                  <a:schemeClr val="tx1"/>
                </a:solidFill>
              </a:rPr>
              <a:t>平角＝</a:t>
            </a:r>
            <a:r>
              <a:rPr lang="en-US" altLang="zh-CN" sz="1800">
                <a:solidFill>
                  <a:schemeClr val="tx1"/>
                </a:solidFill>
              </a:rPr>
              <a:t>180°</a:t>
            </a:r>
            <a:r>
              <a:rPr lang="zh-CN" altLang="en-US" sz="1800">
                <a:solidFill>
                  <a:schemeClr val="tx1"/>
                </a:solidFill>
              </a:rPr>
              <a:t>）</a:t>
            </a:r>
            <a:endParaRPr lang="en-US" altLang="zh-CN" sz="1800">
              <a:solidFill>
                <a:schemeClr val="tx1"/>
              </a:solidFill>
            </a:endParaRPr>
          </a:p>
        </p:txBody>
      </p:sp>
      <p:pic>
        <p:nvPicPr>
          <p:cNvPr id="205835" name="Picture 11" descr="平角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3800" y="1484313"/>
            <a:ext cx="3382963" cy="1258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836" name="Picture 12" descr="5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638" y="4848225"/>
            <a:ext cx="2147887" cy="26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39908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58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5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58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5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5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05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058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 nodeType="clickPar">
                      <p:stCondLst>
                        <p:cond delay="indefinite"/>
                      </p:stCondLst>
                      <p:childTnLst>
                        <p:par>
                          <p:cTn id="3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2058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05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28" grpId="0" autoUpdateAnimBg="0"/>
      <p:bldP spid="205829" grpId="0" autoUpdateAnimBg="0"/>
      <p:bldP spid="205830" grpId="0" autoUpdateAnimBg="0"/>
      <p:bldP spid="205831" grpId="0" autoUpdateAnimBg="0"/>
      <p:bldP spid="205832" grpId="0" autoUpdateAnimBg="0"/>
      <p:bldP spid="205834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7663" y="260350"/>
            <a:ext cx="8372475" cy="629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1026" name="ShockwaveFlash1" r:id="rId2" imgW="8371429" imgH="6279513"/>
        </mc:Choice>
        <mc:Fallback>
          <p:control name="ShockwaveFlash1" r:id="rId2" imgW="8371429" imgH="6279513">
            <p:pic>
              <p:nvPicPr>
                <p:cNvPr id="0" name="ShockwaveFlash1"/>
                <p:cNvPicPr preferRelativeResize="0">
                  <a:picLocks noChangeAspect="1" noChangeArrowheads="1" noChangeShapeType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7188" y="284163"/>
                  <a:ext cx="8370887" cy="6280150"/>
                </a:xfrm>
                <a:prstGeom prst="rect">
                  <a:avLst/>
                </a:prstGeom>
                <a:noFill/>
                <a:ln w="12700" cmpd="sng"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8583286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ChangeArrowheads="1"/>
          </p:cNvSpPr>
          <p:nvPr/>
        </p:nvSpPr>
        <p:spPr bwMode="auto">
          <a:xfrm>
            <a:off x="395288" y="1700213"/>
            <a:ext cx="7129462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chemeClr val="tx1"/>
                </a:solidFill>
                <a:latin typeface="楷体_GB2312" pitchFamily="1" charset="-122"/>
              </a:rPr>
              <a:t>（一）</a:t>
            </a:r>
            <a:r>
              <a:rPr lang="zh-CN" altLang="zh-CN" sz="3000">
                <a:solidFill>
                  <a:schemeClr val="tx1"/>
                </a:solidFill>
              </a:rPr>
              <a:t>在静态中认识周角</a:t>
            </a:r>
          </a:p>
        </p:txBody>
      </p:sp>
      <p:sp>
        <p:nvSpPr>
          <p:cNvPr id="207875" name="Rectangle 2"/>
          <p:cNvSpPr>
            <a:spLocks noChangeArrowheads="1"/>
          </p:cNvSpPr>
          <p:nvPr/>
        </p:nvSpPr>
        <p:spPr bwMode="auto">
          <a:xfrm>
            <a:off x="457200" y="417513"/>
            <a:ext cx="8218488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三、</a:t>
            </a: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在静态和动态中认识周角</a:t>
            </a:r>
          </a:p>
        </p:txBody>
      </p:sp>
      <p:sp>
        <p:nvSpPr>
          <p:cNvPr id="207876" name="Rectangle 2"/>
          <p:cNvSpPr>
            <a:spLocks noChangeArrowheads="1"/>
          </p:cNvSpPr>
          <p:nvPr/>
        </p:nvSpPr>
        <p:spPr bwMode="auto">
          <a:xfrm>
            <a:off x="596900" y="2997200"/>
            <a:ext cx="8316913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1. </a:t>
            </a:r>
            <a:r>
              <a:rPr lang="zh-CN" altLang="en-US" sz="2000">
                <a:solidFill>
                  <a:schemeClr val="tx1"/>
                </a:solidFill>
              </a:rPr>
              <a:t>问题：接下来我们继续研究周角，请你想象一下周角是什么样的，</a:t>
            </a:r>
            <a:endParaRPr lang="en-US" altLang="zh-CN" sz="200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               然后在练习本上画一画。</a:t>
            </a:r>
          </a:p>
        </p:txBody>
      </p:sp>
      <p:sp>
        <p:nvSpPr>
          <p:cNvPr id="207877" name="Rectangle 2"/>
          <p:cNvSpPr>
            <a:spLocks noChangeArrowheads="1"/>
          </p:cNvSpPr>
          <p:nvPr/>
        </p:nvSpPr>
        <p:spPr bwMode="auto">
          <a:xfrm>
            <a:off x="596900" y="3832225"/>
            <a:ext cx="6927850" cy="414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2. </a:t>
            </a:r>
            <a:r>
              <a:rPr lang="zh-CN" altLang="en-US" sz="2000">
                <a:solidFill>
                  <a:schemeClr val="tx1"/>
                </a:solidFill>
              </a:rPr>
              <a:t>学生展示所画的周角。</a:t>
            </a:r>
            <a:endParaRPr lang="en-US" altLang="zh-CN" sz="2000">
              <a:solidFill>
                <a:schemeClr val="tx1"/>
              </a:solidFill>
            </a:endParaRPr>
          </a:p>
        </p:txBody>
      </p:sp>
      <p:sp>
        <p:nvSpPr>
          <p:cNvPr id="207878" name="Rectangle 2"/>
          <p:cNvSpPr>
            <a:spLocks noChangeArrowheads="1"/>
          </p:cNvSpPr>
          <p:nvPr/>
        </p:nvSpPr>
        <p:spPr bwMode="auto">
          <a:xfrm>
            <a:off x="598488" y="5400675"/>
            <a:ext cx="8315325" cy="41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4. </a:t>
            </a:r>
            <a:r>
              <a:rPr lang="zh-CN" altLang="en-US" sz="2000">
                <a:solidFill>
                  <a:schemeClr val="tx1"/>
                </a:solidFill>
              </a:rPr>
              <a:t>追问：你能给我们指一指这两条边吗？</a:t>
            </a:r>
            <a:endParaRPr lang="en-US" altLang="zh-CN" sz="2000">
              <a:solidFill>
                <a:schemeClr val="tx1"/>
              </a:solidFill>
            </a:endParaRPr>
          </a:p>
        </p:txBody>
      </p:sp>
      <p:sp>
        <p:nvSpPr>
          <p:cNvPr id="207879" name="Rectangle 2"/>
          <p:cNvSpPr>
            <a:spLocks noChangeArrowheads="1"/>
          </p:cNvSpPr>
          <p:nvPr/>
        </p:nvSpPr>
        <p:spPr bwMode="auto">
          <a:xfrm>
            <a:off x="596900" y="4503738"/>
            <a:ext cx="8472488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3. </a:t>
            </a:r>
            <a:r>
              <a:rPr lang="zh-CN" altLang="en-US" sz="2000">
                <a:solidFill>
                  <a:schemeClr val="tx1"/>
                </a:solidFill>
              </a:rPr>
              <a:t>问题：怎么只看到一条边呢？这还是角吗？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zh-CN" altLang="en-US" sz="2000">
                <a:solidFill>
                  <a:schemeClr val="tx1"/>
                </a:solidFill>
              </a:rPr>
              <a:t>    预设：因为一条射线绕它的端点旋转一周，最后两射线重合在一起了。</a:t>
            </a:r>
            <a:endParaRPr lang="en-US" altLang="zh-CN" sz="2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668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7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7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78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078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7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7876" grpId="0" autoUpdateAnimBg="0"/>
      <p:bldP spid="207877" grpId="0" autoUpdateAnimBg="0"/>
      <p:bldP spid="207878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ChangeArrowheads="1"/>
          </p:cNvSpPr>
          <p:nvPr/>
        </p:nvSpPr>
        <p:spPr bwMode="auto">
          <a:xfrm>
            <a:off x="395288" y="1700213"/>
            <a:ext cx="8064500" cy="57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zh-CN" sz="3000">
                <a:solidFill>
                  <a:schemeClr val="tx1"/>
                </a:solidFill>
                <a:latin typeface="楷体_GB2312" pitchFamily="1" charset="-122"/>
              </a:rPr>
              <a:t>（二）</a:t>
            </a:r>
            <a:r>
              <a:rPr lang="zh-CN" altLang="zh-CN" sz="3000">
                <a:solidFill>
                  <a:schemeClr val="tx1"/>
                </a:solidFill>
              </a:rPr>
              <a:t>在动态中认识周角</a:t>
            </a:r>
          </a:p>
        </p:txBody>
      </p:sp>
      <p:sp>
        <p:nvSpPr>
          <p:cNvPr id="208899" name="Rectangle 2"/>
          <p:cNvSpPr>
            <a:spLocks noChangeArrowheads="1"/>
          </p:cNvSpPr>
          <p:nvPr/>
        </p:nvSpPr>
        <p:spPr bwMode="auto">
          <a:xfrm>
            <a:off x="457200" y="417513"/>
            <a:ext cx="8218488" cy="850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5pPr>
            <a:lvl6pPr marL="25146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6pPr>
            <a:lvl7pPr marL="29718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7pPr>
            <a:lvl8pPr marL="34290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8pPr>
            <a:lvl9pPr marL="3886200" indent="-228600" eaLnBrk="0" fontAlgn="base" hangingPunct="0">
              <a:lnSpc>
                <a:spcPct val="120000"/>
              </a:lnSpc>
              <a:spcBef>
                <a:spcPct val="0"/>
              </a:spcBef>
              <a:spcAft>
                <a:spcPct val="0"/>
              </a:spcAft>
              <a:buFont typeface="Arial" pitchFamily="34" charset="0"/>
              <a:defRPr sz="2000" b="1">
                <a:solidFill>
                  <a:schemeClr val="tx1"/>
                </a:solidFill>
                <a:latin typeface="楷体_GB2312" pitchFamily="1" charset="-122"/>
                <a:ea typeface="楷体_GB2312" pitchFamily="1" charset="-122"/>
              </a:defRPr>
            </a:lvl9pPr>
          </a:lstStyle>
          <a:p>
            <a:pPr eaLnBrk="1" hangingPunct="1">
              <a:lnSpc>
                <a:spcPct val="100000"/>
              </a:lnSpc>
            </a:pP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</a:rPr>
              <a:t>三、</a:t>
            </a:r>
            <a:r>
              <a:rPr lang="zh-CN" altLang="en-US" sz="4000">
                <a:effectLst>
                  <a:outerShdw blurRad="38100" dist="38100" dir="2700000" algn="tl">
                    <a:srgbClr val="C0C0C0"/>
                  </a:outerShdw>
                </a:effectLst>
                <a:latin typeface="Arial" pitchFamily="34" charset="0"/>
              </a:rPr>
              <a:t>在静态和动态中认识周角</a:t>
            </a:r>
          </a:p>
        </p:txBody>
      </p:sp>
      <p:sp>
        <p:nvSpPr>
          <p:cNvPr id="208900" name="Rectangle 2"/>
          <p:cNvSpPr>
            <a:spLocks noChangeArrowheads="1"/>
          </p:cNvSpPr>
          <p:nvPr/>
        </p:nvSpPr>
        <p:spPr bwMode="auto">
          <a:xfrm>
            <a:off x="827088" y="3457575"/>
            <a:ext cx="7200900" cy="655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1. </a:t>
            </a:r>
            <a:r>
              <a:rPr lang="zh-CN" altLang="en-US" sz="2000">
                <a:solidFill>
                  <a:schemeClr val="tx1"/>
                </a:solidFill>
              </a:rPr>
              <a:t>导语：让我们再来借助折扇感受一下周角形成的过程。</a:t>
            </a:r>
            <a:br>
              <a:rPr lang="zh-CN" altLang="en-US" sz="2000">
                <a:solidFill>
                  <a:schemeClr val="tx1"/>
                </a:solidFill>
              </a:rPr>
            </a:br>
            <a:r>
              <a:rPr lang="zh-CN" altLang="en-US" sz="2000">
                <a:solidFill>
                  <a:schemeClr val="tx1"/>
                </a:solidFill>
              </a:rPr>
              <a:t>             （折扇动态演示周角形成的过程）</a:t>
            </a:r>
          </a:p>
        </p:txBody>
      </p:sp>
      <p:sp>
        <p:nvSpPr>
          <p:cNvPr id="208901" name="Rectangle 2"/>
          <p:cNvSpPr>
            <a:spLocks noChangeArrowheads="1"/>
          </p:cNvSpPr>
          <p:nvPr/>
        </p:nvSpPr>
        <p:spPr bwMode="auto">
          <a:xfrm>
            <a:off x="827088" y="4229100"/>
            <a:ext cx="8066087" cy="687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2. </a:t>
            </a:r>
            <a:r>
              <a:rPr lang="zh-CN" altLang="en-US" sz="2000">
                <a:solidFill>
                  <a:schemeClr val="tx1"/>
                </a:solidFill>
              </a:rPr>
              <a:t>问题：刚才我们已经学习了平角的画法，你能借鉴画平角的方法</a:t>
            </a:r>
            <a:endParaRPr lang="en-US" altLang="zh-CN" sz="2000">
              <a:solidFill>
                <a:schemeClr val="tx1"/>
              </a:solidFill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               </a:t>
            </a:r>
            <a:r>
              <a:rPr lang="zh-CN" altLang="en-US" sz="2000">
                <a:solidFill>
                  <a:schemeClr val="tx1"/>
                </a:solidFill>
              </a:rPr>
              <a:t>画一画周角吗？</a:t>
            </a:r>
            <a:endParaRPr lang="en-US" altLang="zh-CN" sz="2000">
              <a:solidFill>
                <a:schemeClr val="tx1"/>
              </a:solidFill>
            </a:endParaRPr>
          </a:p>
        </p:txBody>
      </p:sp>
      <p:sp>
        <p:nvSpPr>
          <p:cNvPr id="208902" name="Rectangle 2"/>
          <p:cNvSpPr>
            <a:spLocks noChangeArrowheads="1"/>
          </p:cNvSpPr>
          <p:nvPr/>
        </p:nvSpPr>
        <p:spPr bwMode="auto">
          <a:xfrm>
            <a:off x="827088" y="5033963"/>
            <a:ext cx="5689600" cy="38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3. </a:t>
            </a:r>
            <a:r>
              <a:rPr lang="zh-CN" altLang="en-US" sz="2000">
                <a:solidFill>
                  <a:schemeClr val="tx1"/>
                </a:solidFill>
              </a:rPr>
              <a:t>学生画周角。</a:t>
            </a:r>
            <a:endParaRPr lang="en-US" altLang="zh-CN" sz="2000">
              <a:solidFill>
                <a:schemeClr val="tx1"/>
              </a:solidFill>
            </a:endParaRPr>
          </a:p>
        </p:txBody>
      </p:sp>
      <p:sp>
        <p:nvSpPr>
          <p:cNvPr id="208903" name="Rectangle 2"/>
          <p:cNvSpPr>
            <a:spLocks noChangeArrowheads="1"/>
          </p:cNvSpPr>
          <p:nvPr/>
        </p:nvSpPr>
        <p:spPr bwMode="auto">
          <a:xfrm>
            <a:off x="827088" y="5537200"/>
            <a:ext cx="5400675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4. </a:t>
            </a:r>
            <a:r>
              <a:rPr lang="zh-CN" altLang="en-US" sz="2000">
                <a:solidFill>
                  <a:schemeClr val="tx1"/>
                </a:solidFill>
              </a:rPr>
              <a:t>追问：周角的角在哪里？</a:t>
            </a:r>
            <a:endParaRPr lang="en-US" altLang="zh-CN" sz="2000">
              <a:solidFill>
                <a:schemeClr val="tx1"/>
              </a:solidFill>
            </a:endParaRPr>
          </a:p>
        </p:txBody>
      </p:sp>
      <p:sp>
        <p:nvSpPr>
          <p:cNvPr id="208904" name="Rectangle 2"/>
          <p:cNvSpPr>
            <a:spLocks noChangeArrowheads="1"/>
          </p:cNvSpPr>
          <p:nvPr/>
        </p:nvSpPr>
        <p:spPr bwMode="auto">
          <a:xfrm>
            <a:off x="827088" y="6062663"/>
            <a:ext cx="6985000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itchFamily="34" charset="0"/>
                <a:ea typeface="楷体_GB2312" pitchFamily="1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zh-CN" sz="2000">
                <a:solidFill>
                  <a:schemeClr val="tx1"/>
                </a:solidFill>
              </a:rPr>
              <a:t>5. </a:t>
            </a:r>
            <a:r>
              <a:rPr lang="zh-CN" altLang="en-US" sz="2000">
                <a:solidFill>
                  <a:schemeClr val="tx1"/>
                </a:solidFill>
              </a:rPr>
              <a:t>追问：周角是多少度呢？（板书：</a:t>
            </a:r>
            <a:r>
              <a:rPr lang="en-US" altLang="zh-CN" sz="2000">
                <a:solidFill>
                  <a:schemeClr val="tx1"/>
                </a:solidFill>
              </a:rPr>
              <a:t>1</a:t>
            </a:r>
            <a:r>
              <a:rPr lang="zh-CN" altLang="en-US" sz="2000">
                <a:solidFill>
                  <a:schemeClr val="tx1"/>
                </a:solidFill>
              </a:rPr>
              <a:t>周角＝</a:t>
            </a:r>
            <a:r>
              <a:rPr lang="en-US" altLang="zh-CN" sz="2000">
                <a:solidFill>
                  <a:schemeClr val="tx1"/>
                </a:solidFill>
              </a:rPr>
              <a:t>360°</a:t>
            </a:r>
            <a:r>
              <a:rPr lang="zh-CN" altLang="en-US" sz="2000">
                <a:solidFill>
                  <a:schemeClr val="tx1"/>
                </a:solidFill>
              </a:rPr>
              <a:t>）</a:t>
            </a:r>
            <a:endParaRPr lang="en-US" altLang="zh-CN" sz="2000">
              <a:solidFill>
                <a:schemeClr val="tx1"/>
              </a:solidFill>
            </a:endParaRPr>
          </a:p>
        </p:txBody>
      </p:sp>
      <p:pic>
        <p:nvPicPr>
          <p:cNvPr id="208905" name="Picture 9" descr="周角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9700" y="1557338"/>
            <a:ext cx="2317750" cy="17986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8906" name="Picture 10" descr="5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213" y="5035550"/>
            <a:ext cx="1258887" cy="454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80221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08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08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2089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8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2089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089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8900" grpId="0" autoUpdateAnimBg="0"/>
      <p:bldP spid="208901" grpId="0" autoUpdateAnimBg="0"/>
      <p:bldP spid="208902" grpId="0" autoUpdateAnimBg="0"/>
      <p:bldP spid="208903" grpId="0" autoUpdateAnimBg="0"/>
      <p:bldP spid="208904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99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273050"/>
            <a:ext cx="8382000" cy="6296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controls>
      <mc:AlternateContent xmlns:mc="http://schemas.openxmlformats.org/markup-compatibility/2006">
        <mc:Choice xmlns:v="urn:schemas-microsoft-com:vml" Requires="v">
          <p:control spid="2050" name="ShockwaveFlash1" r:id="rId2" imgW="8371429" imgH="6279513"/>
        </mc:Choice>
        <mc:Fallback>
          <p:control name="ShockwaveFlash1" r:id="rId2" imgW="8371429" imgH="6279513">
            <p:pic>
              <p:nvPicPr>
                <p:cNvPr id="0" name="ShockwaveFlash1"/>
                <p:cNvPicPr preferRelativeResize="0">
                  <a:picLocks noChangeAspect="1" noChangeArrowheads="1" noChangeShapeType="1"/>
                </p:cNvPicPr>
                <p:nvPr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357188" y="284163"/>
                  <a:ext cx="8370887" cy="6280150"/>
                </a:xfrm>
                <a:prstGeom prst="rect">
                  <a:avLst/>
                </a:prstGeom>
                <a:noFill/>
                <a:ln w="12700" cmpd="sng"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rgbClr val="808080"/>
                        </a:outerShdw>
                      </a:effectLst>
                    </a14:hiddenEffects>
                  </a:ext>
                </a:extLst>
              </p:spPr>
            </p:pic>
          </p:control>
        </mc:Fallback>
      </mc:AlternateContent>
    </p:controls>
    <p:extLst>
      <p:ext uri="{BB962C8B-B14F-4D97-AF65-F5344CB8AC3E}">
        <p14:creationId xmlns:p14="http://schemas.microsoft.com/office/powerpoint/2010/main" val="20573787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3048</Words>
  <Application>Microsoft Office PowerPoint</Application>
  <PresentationFormat>全屏显示(4:3)</PresentationFormat>
  <Paragraphs>309</Paragraphs>
  <Slides>28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29" baseType="lpstr"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三位数乘两位数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xb21cn</dc:creator>
  <cp:lastModifiedBy>xb21cn</cp:lastModifiedBy>
  <cp:revision>2</cp:revision>
  <dcterms:created xsi:type="dcterms:W3CDTF">2009-01-02T08:39:02Z</dcterms:created>
  <dcterms:modified xsi:type="dcterms:W3CDTF">2009-01-02T08:39:44Z</dcterms:modified>
</cp:coreProperties>
</file>